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0" name="자유형 19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295C-B54C-4D75-9C72-464DBF4D9D6C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7C1D-3A5E-425D-86B2-CFBB9F78962D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sp>
        <p:nvSpPr>
          <p:cNvPr id="21" name="제목 20"/>
          <p:cNvSpPr>
            <a:spLocks noGrp="1"/>
          </p:cNvSpPr>
          <p:nvPr>
            <p:ph type="ctrTitle"/>
          </p:nvPr>
        </p:nvSpPr>
        <p:spPr>
          <a:xfrm>
            <a:off x="457200" y="2285992"/>
            <a:ext cx="8229600" cy="1143000"/>
          </a:xfrm>
          <a:solidFill>
            <a:srgbClr val="7030A0"/>
          </a:solidFill>
          <a:ln>
            <a:solidFill>
              <a:srgbClr val="FFFF00"/>
            </a:solidFill>
          </a:ln>
          <a:scene3d>
            <a:camera prst="orthographicFront" fov="0">
              <a:rot lat="0" lon="0" rev="0"/>
            </a:camera>
            <a:lightRig rig="glow" dir="t">
              <a:rot lat="0" lon="0" rev="4500000"/>
            </a:lightRig>
          </a:scene3d>
          <a:sp3d>
            <a:bevelT prst="angle"/>
          </a:sp3d>
        </p:spPr>
        <p:txBody>
          <a:bodyPr>
            <a:scene3d>
              <a:camera prst="orthographicFront" fov="0">
                <a:rot lat="0" lon="0" rev="0"/>
              </a:camera>
              <a:lightRig rig="glow" dir="t">
                <a:rot lat="0" lon="0" rev="4500000"/>
              </a:lightRig>
            </a:scene3d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295C-B54C-4D75-9C72-464DBF4D9D6C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7C1D-3A5E-425D-86B2-CFBB9F78962D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62263" y="51347"/>
            <a:ext cx="1000131" cy="1036773"/>
            <a:chOff x="13317" y="34771"/>
            <a:chExt cx="1272534" cy="13101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9" name="자유형 8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295C-B54C-4D75-9C72-464DBF4D9D6C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7C1D-3A5E-425D-86B2-CFBB9F78962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29454" y="428606"/>
            <a:ext cx="1757346" cy="5357851"/>
          </a:xfrm>
        </p:spPr>
        <p:txBody>
          <a:bodyPr vert="eaVert"/>
          <a:lstStyle>
            <a:lvl1pPr algn="l">
              <a:defRPr>
                <a:gradFill flip="none" rotWithShape="1">
                  <a:gsLst>
                    <a:gs pos="0">
                      <a:schemeClr val="tx2"/>
                    </a:gs>
                    <a:gs pos="26000">
                      <a:schemeClr val="tx2"/>
                    </a:gs>
                    <a:gs pos="41000">
                      <a:schemeClr val="tx2">
                        <a:shade val="90000"/>
                      </a:schemeClr>
                    </a:gs>
                    <a:gs pos="67000">
                      <a:schemeClr val="tx2">
                        <a:shade val="50000"/>
                      </a:schemeClr>
                    </a:gs>
                    <a:gs pos="95000">
                      <a:schemeClr val="tx2"/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28596" y="428606"/>
            <a:ext cx="6357982" cy="536893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295C-B54C-4D75-9C72-464DBF4D9D6C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7C1D-3A5E-425D-86B2-CFBB9F7896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6728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5" name="자유형 24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6" name="자유형 25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00202"/>
            <a:ext cx="8258204" cy="4525963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295C-B54C-4D75-9C72-464DBF4D9D6C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7C1D-3A5E-425D-86B2-CFBB9F78962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42976" y="357166"/>
            <a:ext cx="7472386" cy="100013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71407" y="106210"/>
            <a:ext cx="1000131" cy="1036773"/>
            <a:chOff x="13317" y="34771"/>
            <a:chExt cx="1272534" cy="13101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21" name="자유형 2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4414" y="1857364"/>
            <a:ext cx="69071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295C-B54C-4D75-9C72-464DBF4D9D6C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7C1D-3A5E-425D-86B2-CFBB9F78962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4414" y="3286124"/>
            <a:ext cx="6915144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  <a:lvl4pPr marL="1371600" indent="0">
              <a:buNone/>
              <a:defRPr sz="1400">
                <a:solidFill>
                  <a:schemeClr val="tx1"/>
                </a:solidFill>
              </a:defRPr>
            </a:lvl4pPr>
            <a:lvl5pPr marL="1828800" indent="0">
              <a:buNone/>
              <a:defRPr sz="1400">
                <a:solidFill>
                  <a:schemeClr val="tx1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142845" y="1857364"/>
            <a:ext cx="1000131" cy="1036773"/>
            <a:chOff x="13317" y="34771"/>
            <a:chExt cx="1272534" cy="1310103"/>
          </a:xfrm>
        </p:grpSpPr>
        <p:sp>
          <p:nvSpPr>
            <p:cNvPr id="26" name="자유형 2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7" name="자유형 2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8" name="자유형 2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9" name="자유형 2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30" name="자유형 2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11" name="자유형 1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295C-B54C-4D75-9C72-464DBF4D9D6C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7C1D-3A5E-425D-86B2-CFBB9F78962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accent1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accent4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295C-B54C-4D75-9C72-464DBF4D9D6C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7C1D-3A5E-425D-86B2-CFBB9F78962D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71407" y="71414"/>
            <a:ext cx="1000131" cy="1036774"/>
            <a:chOff x="13317" y="34771"/>
            <a:chExt cx="1272535" cy="1310104"/>
          </a:xfrm>
        </p:grpSpPr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969940" y="1030550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4" name="자유형 23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noFill/>
                  <a:prstDash val="solid"/>
                </a:ln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295C-B54C-4D75-9C72-464DBF4D9D6C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7C1D-3A5E-425D-86B2-CFBB9F78962D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106211"/>
            <a:ext cx="1000131" cy="1036773"/>
            <a:chOff x="13317" y="34771"/>
            <a:chExt cx="1272534" cy="1310103"/>
          </a:xfrm>
        </p:grpSpPr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295C-B54C-4D75-9C72-464DBF4D9D6C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7C1D-3A5E-425D-86B2-CFBB9F78962D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6" name="그룹 5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06400" y="384598"/>
            <a:ext cx="7500990" cy="48177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anchor="b"/>
          <a:lstStyle>
            <a:lvl1pPr algn="l">
              <a:defRPr sz="2400" b="1">
                <a:ln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7662" y="1089026"/>
            <a:ext cx="4686304" cy="50546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71580" y="1089026"/>
            <a:ext cx="2686038" cy="50546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295C-B54C-4D75-9C72-464DBF4D9D6C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7C1D-3A5E-425D-86B2-CFBB9F78962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자유형 10"/>
          <p:cNvSpPr>
            <a:spLocks/>
          </p:cNvSpPr>
          <p:nvPr/>
        </p:nvSpPr>
        <p:spPr bwMode="gray">
          <a:xfrm>
            <a:off x="340905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gray">
          <a:xfrm>
            <a:off x="71407" y="653955"/>
            <a:ext cx="247040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gray">
          <a:xfrm>
            <a:off x="73902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4" name="자유형 13"/>
          <p:cNvSpPr>
            <a:spLocks/>
          </p:cNvSpPr>
          <p:nvPr/>
        </p:nvSpPr>
        <p:spPr bwMode="gray">
          <a:xfrm>
            <a:off x="823251" y="894237"/>
            <a:ext cx="248287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3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gray">
          <a:xfrm>
            <a:off x="344103" y="376692"/>
            <a:ext cx="479107" cy="517546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29190" y="928670"/>
            <a:ext cx="3857652" cy="928694"/>
          </a:xfrm>
        </p:spPr>
        <p:txBody>
          <a:bodyPr anchor="b"/>
          <a:lstStyle>
            <a:lvl1pPr algn="l">
              <a:defRPr sz="2000" b="1">
                <a:ln>
                  <a:noFill/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9190" y="1928802"/>
            <a:ext cx="3857652" cy="33575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1295C-B54C-4D75-9C72-464DBF4D9D6C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C7C1D-3A5E-425D-86B2-CFBB9F78962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 rot="21422455">
            <a:off x="609122" y="1000108"/>
            <a:ext cx="4000528" cy="4857784"/>
          </a:xfrm>
          <a:prstGeom prst="rect">
            <a:avLst/>
          </a:prstGeom>
          <a:solidFill>
            <a:srgbClr val="F8F8F8"/>
          </a:solidFill>
          <a:ln w="3175" cap="sq" cmpd="sng" algn="ctr">
            <a:solidFill>
              <a:srgbClr val="C0C0C0"/>
            </a:solidFill>
            <a:prstDash val="solid"/>
          </a:ln>
          <a:effectLst>
            <a:outerShdw blurRad="57150" dist="381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3"/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9" name="그림 개체 틀 8"/>
          <p:cNvSpPr>
            <a:spLocks noGrp="1"/>
          </p:cNvSpPr>
          <p:nvPr>
            <p:ph type="pic" sz="quarter" idx="1"/>
          </p:nvPr>
        </p:nvSpPr>
        <p:spPr>
          <a:xfrm>
            <a:off x="642910" y="1000108"/>
            <a:ext cx="4004390" cy="4857784"/>
          </a:xfrm>
          <a:prstGeom prst="rect">
            <a:avLst/>
          </a:prstGeom>
          <a:solidFill>
            <a:schemeClr val="accent3"/>
          </a:solidFill>
          <a:ln w="3175" cap="sq" cmpd="sng" algn="ctr">
            <a:solidFill>
              <a:srgbClr val="F8F8F8"/>
            </a:solidFill>
            <a:prstDash val="solid"/>
            <a:miter lim="800000"/>
          </a:ln>
          <a:effectLst>
            <a:outerShdw blurRad="38100" dist="50800" dir="3000000" algn="tl" rotWithShape="0">
              <a:srgbClr val="000000">
                <a:alpha val="40000"/>
              </a:srgbClr>
            </a:outerShdw>
          </a:effectLst>
          <a:sp3d contourW="12700" prstMaterial="plastic">
            <a:contourClr>
              <a:srgbClr val="000000">
                <a:alpha val="35294"/>
              </a:srgbClr>
            </a:contourClr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grpSp>
        <p:nvGrpSpPr>
          <p:cNvPr id="3" name="그룹 2"/>
          <p:cNvGrpSpPr/>
          <p:nvPr/>
        </p:nvGrpSpPr>
        <p:grpSpPr>
          <a:xfrm>
            <a:off x="8116469" y="45696"/>
            <a:ext cx="1000131" cy="1036773"/>
            <a:chOff x="13317" y="34771"/>
            <a:chExt cx="1272534" cy="1310103"/>
          </a:xfrm>
        </p:grpSpPr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61000">
                <a:schemeClr val="bg1">
                  <a:alpha val="40000"/>
                </a:schemeClr>
              </a:gs>
            </a:gsLst>
            <a:lin ang="5400000" scaled="1"/>
            <a:tileRect/>
          </a:gradFill>
          <a:ln w="1905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CB1295C-B54C-4D75-9C72-464DBF4D9D6C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E3C7C1D-3A5E-425D-86B2-CFBB9F78962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7030A0"/>
          </a:solidFill>
          <a:ln>
            <a:solidFill>
              <a:srgbClr val="FFFF00"/>
            </a:solidFill>
          </a:ln>
          <a:scene3d>
            <a:camera prst="orthographicFront" fov="0">
              <a:rot lat="0" lon="0" rev="0"/>
            </a:camera>
            <a:lightRig rig="glow" dir="t">
              <a:rot lat="0" lon="0" rev="4500000"/>
            </a:lightRig>
          </a:scene3d>
          <a:sp3d>
            <a:bevelT w="152400" h="50800" prst="softRound"/>
          </a:sp3d>
        </p:spPr>
        <p:txBody>
          <a:bodyPr vert="horz" rtlCol="0" anchor="ctr">
            <a:normAutofit/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rtl="0" eaLnBrk="1" latinLnBrk="1" hangingPunct="1">
        <a:spcBef>
          <a:spcPct val="0"/>
        </a:spcBef>
        <a:buNone/>
        <a:defRPr kumimoji="0" sz="4400" b="1" kern="1200" spc="50" dirty="0" smtClean="0">
          <a:ln>
            <a:noFill/>
            <a:prstDash val="solid"/>
          </a:ln>
          <a:gradFill flip="none" rotWithShape="1">
            <a:gsLst>
              <a:gs pos="0">
                <a:schemeClr val="tx2"/>
              </a:gs>
              <a:gs pos="26000">
                <a:schemeClr val="tx2"/>
              </a:gs>
              <a:gs pos="41000">
                <a:schemeClr val="tx2">
                  <a:shade val="90000"/>
                </a:schemeClr>
              </a:gs>
              <a:gs pos="67000">
                <a:schemeClr val="tx2">
                  <a:shade val="50000"/>
                </a:schemeClr>
              </a:gs>
              <a:gs pos="95000">
                <a:schemeClr val="tx2"/>
              </a:gs>
            </a:gsLst>
            <a:lin ang="5400000" scaled="1"/>
            <a:tileRect/>
          </a:gradFill>
          <a:effectLst>
            <a:outerShdw blurRad="50800" dist="50800" dir="54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²"/>
        <a:defRPr kumimoji="0" sz="3200" kern="1200">
          <a:solidFill>
            <a:schemeClr val="tx1"/>
          </a:solidFill>
          <a:latin typeface="HY견명조" panose="02030600000101010101" pitchFamily="18" charset="-127"/>
          <a:ea typeface="HY견명조" panose="02030600000101010101" pitchFamily="18" charset="-127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"/>
        <a:buChar char="u"/>
        <a:defRPr kumimoji="0" sz="2800" kern="1200">
          <a:solidFill>
            <a:schemeClr val="tx1"/>
          </a:solidFill>
          <a:latin typeface="HY견명조" panose="02030600000101010101" pitchFamily="18" charset="-127"/>
          <a:ea typeface="HY견명조" panose="02030600000101010101" pitchFamily="18" charset="-127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4"/>
        </a:buClr>
        <a:buSzPct val="80000"/>
        <a:buFont typeface="Wingdings"/>
        <a:buChar char="u"/>
        <a:defRPr kumimoji="0" sz="2600" kern="1200">
          <a:solidFill>
            <a:schemeClr val="tx1"/>
          </a:solidFill>
          <a:latin typeface="HY견명조" panose="02030600000101010101" pitchFamily="18" charset="-127"/>
          <a:ea typeface="HY견명조" panose="02030600000101010101" pitchFamily="18" charset="-127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"/>
        <a:buChar char="u"/>
        <a:defRPr kumimoji="0" sz="2400" kern="1200">
          <a:solidFill>
            <a:schemeClr val="tx1"/>
          </a:solidFill>
          <a:latin typeface="HY견명조" panose="02030600000101010101" pitchFamily="18" charset="-127"/>
          <a:ea typeface="HY견명조" panose="02030600000101010101" pitchFamily="18" charset="-127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"/>
        <a:buChar char="u"/>
        <a:defRPr kumimoji="0" sz="2000" kern="1200">
          <a:solidFill>
            <a:schemeClr val="tx1"/>
          </a:solidFill>
          <a:latin typeface="HY견명조" panose="02030600000101010101" pitchFamily="18" charset="-127"/>
          <a:ea typeface="HY견명조" panose="02030600000101010101" pitchFamily="18" charset="-127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tx2"/>
        </a:buClr>
        <a:buSzPct val="60000"/>
        <a:buFont typeface="Wingdings"/>
        <a:buChar char="u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"/>
        <a:buChar char="u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55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50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mtClean="0"/>
              <a:t>詠宵 </a:t>
            </a:r>
            <a:r>
              <a:rPr lang="en-US" altLang="ko-KR" smtClean="0"/>
              <a:t>(</a:t>
            </a:r>
            <a:r>
              <a:rPr lang="ko-KR" altLang="en-US" smtClean="0"/>
              <a:t>영소</a:t>
            </a:r>
            <a:r>
              <a:rPr lang="en-US" altLang="ko-KR" smtClean="0"/>
              <a:t>)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351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山在人多不曰仙 十爲皆丁未謂軍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산에 사람이 많이 있다해서 신선이라 이를 수 없고</a:t>
            </a:r>
            <a:r>
              <a:rPr lang="en-US" altLang="ko-KR" smtClean="0"/>
              <a:t>, </a:t>
            </a:r>
            <a:r>
              <a:rPr lang="ko-KR" altLang="en-US" smtClean="0"/>
              <a:t>열</a:t>
            </a:r>
            <a:r>
              <a:rPr lang="en-US" altLang="ko-KR" smtClean="0"/>
              <a:t>(</a:t>
            </a:r>
            <a:r>
              <a:rPr lang="ko-KR" altLang="en-US" smtClean="0"/>
              <a:t>十</a:t>
            </a:r>
            <a:r>
              <a:rPr lang="en-US" altLang="ko-KR" smtClean="0"/>
              <a:t>)</a:t>
            </a:r>
            <a:r>
              <a:rPr lang="ko-KR" altLang="en-US" smtClean="0"/>
              <a:t>이 모두 장정</a:t>
            </a:r>
            <a:r>
              <a:rPr lang="en-US" altLang="ko-KR" smtClean="0"/>
              <a:t>(</a:t>
            </a:r>
            <a:r>
              <a:rPr lang="ko-KR" altLang="en-US" smtClean="0"/>
              <a:t>丁</a:t>
            </a:r>
            <a:r>
              <a:rPr lang="en-US" altLang="ko-KR" smtClean="0"/>
              <a:t>)</a:t>
            </a:r>
            <a:r>
              <a:rPr lang="ko-KR" altLang="en-US" smtClean="0"/>
              <a:t>이라 해도 군사라고 할 수 없네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358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月夜溪石去雲數 風庭花枝舞蝴尺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달밤에 시냇돌을 구름이 세어 가고</a:t>
            </a:r>
            <a:r>
              <a:rPr lang="en-US" altLang="ko-KR" smtClean="0"/>
              <a:t>, </a:t>
            </a:r>
            <a:r>
              <a:rPr lang="ko-KR" altLang="en-US" smtClean="0"/>
              <a:t>바람 뜰에 꽃가지를 춤추는 나비가 자질하네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450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人入房中風出外 舟行岸頭山來水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사람이 방에 들면 바람은 밖으로 나가고</a:t>
            </a:r>
            <a:r>
              <a:rPr lang="en-US" altLang="ko-KR" smtClean="0"/>
              <a:t>, </a:t>
            </a:r>
            <a:r>
              <a:rPr lang="ko-KR" altLang="en-US" smtClean="0"/>
              <a:t>배가 언덕으로 가면 산은 물로 마주 오네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263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花扉自開春風來 竹籬輝疎秋月去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꽃 문이 스스로 열림에 봄바람 불어오고</a:t>
            </a:r>
            <a:r>
              <a:rPr lang="en-US" altLang="ko-KR" smtClean="0"/>
              <a:t>, </a:t>
            </a:r>
            <a:r>
              <a:rPr lang="ko-KR" altLang="en-US" smtClean="0"/>
              <a:t>대울타리 성글게 비치며 가을달이 지나가네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968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影沈綠水衣無濕 鏡對佳人語不和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그림자 물 속에 잠겼으나 옷은 젖지 않고</a:t>
            </a:r>
            <a:r>
              <a:rPr lang="en-US" altLang="ko-KR" smtClean="0"/>
              <a:t>, </a:t>
            </a:r>
            <a:r>
              <a:rPr lang="ko-KR" altLang="en-US" smtClean="0"/>
              <a:t>거울이 아름다운 사람을 대했으나 말은 화답치 못하네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123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勿水脫乘美利龍 問門犯虎那無樹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물 수</a:t>
            </a:r>
            <a:r>
              <a:rPr lang="en-US" altLang="ko-KR" smtClean="0"/>
              <a:t>(</a:t>
            </a:r>
            <a:r>
              <a:rPr lang="ko-KR" altLang="en-US" smtClean="0"/>
              <a:t>水</a:t>
            </a:r>
            <a:r>
              <a:rPr lang="en-US" altLang="ko-KR" smtClean="0"/>
              <a:t>) </a:t>
            </a:r>
            <a:r>
              <a:rPr lang="ko-KR" altLang="en-US" smtClean="0"/>
              <a:t>탈 승</a:t>
            </a:r>
            <a:r>
              <a:rPr lang="en-US" altLang="ko-KR" smtClean="0"/>
              <a:t>(</a:t>
            </a:r>
            <a:r>
              <a:rPr lang="ko-KR" altLang="en-US" smtClean="0"/>
              <a:t>乘</a:t>
            </a:r>
            <a:r>
              <a:rPr lang="en-US" altLang="ko-KR" smtClean="0"/>
              <a:t>) </a:t>
            </a:r>
            <a:r>
              <a:rPr lang="ko-KR" altLang="en-US" smtClean="0"/>
              <a:t>미리 용</a:t>
            </a:r>
            <a:r>
              <a:rPr lang="en-US" altLang="ko-KR" smtClean="0"/>
              <a:t>(</a:t>
            </a:r>
            <a:r>
              <a:rPr lang="ko-KR" altLang="en-US" smtClean="0"/>
              <a:t>龍</a:t>
            </a:r>
            <a:r>
              <a:rPr lang="en-US" altLang="ko-KR" smtClean="0"/>
              <a:t>) </a:t>
            </a:r>
            <a:r>
              <a:rPr lang="ko-KR" altLang="en-US" smtClean="0"/>
              <a:t>문 문</a:t>
            </a:r>
            <a:r>
              <a:rPr lang="en-US" altLang="ko-KR" smtClean="0"/>
              <a:t>(</a:t>
            </a:r>
            <a:r>
              <a:rPr lang="ko-KR" altLang="en-US" smtClean="0"/>
              <a:t>門</a:t>
            </a:r>
            <a:r>
              <a:rPr lang="en-US" altLang="ko-KR" smtClean="0"/>
              <a:t>) </a:t>
            </a:r>
            <a:r>
              <a:rPr lang="ko-KR" altLang="en-US" smtClean="0"/>
              <a:t>범 호</a:t>
            </a:r>
            <a:r>
              <a:rPr lang="en-US" altLang="ko-KR" smtClean="0"/>
              <a:t>(</a:t>
            </a:r>
            <a:r>
              <a:rPr lang="ko-KR" altLang="en-US" smtClean="0"/>
              <a:t>虎</a:t>
            </a:r>
            <a:r>
              <a:rPr lang="en-US" altLang="ko-KR" smtClean="0"/>
              <a:t>) </a:t>
            </a:r>
            <a:r>
              <a:rPr lang="ko-KR" altLang="en-US" smtClean="0"/>
              <a:t>나무 수</a:t>
            </a:r>
            <a:r>
              <a:rPr lang="en-US" altLang="ko-KR" smtClean="0"/>
              <a:t>(</a:t>
            </a:r>
            <a:r>
              <a:rPr lang="ko-KR" altLang="en-US" smtClean="0"/>
              <a:t>樹</a:t>
            </a:r>
            <a:r>
              <a:rPr lang="en-US" altLang="ko-KR" smtClean="0"/>
              <a:t>)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015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半月山頭梳 傾蓮水面扇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반달은 산머리의 빗이요</a:t>
            </a:r>
            <a:r>
              <a:rPr lang="en-US" altLang="ko-KR" smtClean="0"/>
              <a:t>, </a:t>
            </a:r>
            <a:r>
              <a:rPr lang="ko-KR" altLang="en-US" smtClean="0"/>
              <a:t>기울어진 연잎은 수면의 부채로다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505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烟鎖池塘柳 燈增海棹鉤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연기는 연못가 버들을 가리우고</a:t>
            </a:r>
            <a:r>
              <a:rPr lang="en-US" altLang="ko-KR" smtClean="0"/>
              <a:t>, </a:t>
            </a:r>
            <a:r>
              <a:rPr lang="ko-KR" altLang="en-US" smtClean="0"/>
              <a:t>등불은 바다 노 갈구리를 더했더라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285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燈明水上無嫌隙 柱似枯形力有餘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등불이 물 위에 밝았으나 혐극이 없고</a:t>
            </a:r>
            <a:r>
              <a:rPr lang="en-US" altLang="ko-KR" smtClean="0"/>
              <a:t>, </a:t>
            </a:r>
            <a:r>
              <a:rPr lang="ko-KR" altLang="en-US" smtClean="0"/>
              <a:t>기둥이 마른 것 같으나 힘은 남아 있도다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083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羞俗娥翻覆態 一生高明廣漢殿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항아가 세속에서의 번복한 꼴을 부끄럽게 여겨</a:t>
            </a:r>
            <a:r>
              <a:rPr lang="en-US" altLang="ko-KR" smtClean="0"/>
              <a:t>, </a:t>
            </a:r>
            <a:r>
              <a:rPr lang="ko-KR" altLang="en-US" smtClean="0"/>
              <a:t>한평생 광한전에 높게 밝았노라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094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此心惟有淸風知 送白雲使藏玉面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이 마음 이런 줄을 맑은 바람이 알고</a:t>
            </a:r>
            <a:r>
              <a:rPr lang="en-US" altLang="ko-KR" smtClean="0"/>
              <a:t>, </a:t>
            </a:r>
            <a:r>
              <a:rPr lang="ko-KR" altLang="en-US" smtClean="0"/>
              <a:t>흰구름을 보내어 얼굴을 가리게 하네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473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蓮花倒水魚爲蝶 月色入海雲亦地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연꽃이 물에 거꾸로 서니 고기가 나비되고</a:t>
            </a:r>
            <a:r>
              <a:rPr lang="en-US" altLang="ko-KR" smtClean="0"/>
              <a:t>, </a:t>
            </a:r>
            <a:r>
              <a:rPr lang="ko-KR" altLang="en-US" smtClean="0"/>
              <a:t>달빛이 바다에 비치니 구름 또한 땅이로다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878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杜鵑花笑杜鵑啼 鳳凰臺役鳳凰遊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두견 꽃은 웃는데 두견새는 울고</a:t>
            </a:r>
            <a:r>
              <a:rPr lang="en-US" altLang="ko-KR" smtClean="0"/>
              <a:t>, </a:t>
            </a:r>
            <a:r>
              <a:rPr lang="ko-KR" altLang="en-US" smtClean="0"/>
              <a:t>봉황대 역사하는데 봉황새는 놀고 있네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585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白鷺渡江乘影去 皓月欲逝鞭雲飛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백로가 강 건널 때 제 그림자 타고 가고</a:t>
            </a:r>
            <a:r>
              <a:rPr lang="en-US" altLang="ko-KR" smtClean="0"/>
              <a:t>, </a:t>
            </a:r>
            <a:r>
              <a:rPr lang="ko-KR" altLang="en-US" smtClean="0"/>
              <a:t>흰 달이 가고자 할 때 구름을 채찍질하여 날리네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218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魚變成龍潭有魚 風導林虎故從風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고기가 변하여 용이 되었으나 못에는 고기가 있고</a:t>
            </a:r>
            <a:r>
              <a:rPr lang="en-US" altLang="ko-KR" smtClean="0"/>
              <a:t>, </a:t>
            </a:r>
            <a:r>
              <a:rPr lang="ko-KR" altLang="en-US" smtClean="0"/>
              <a:t>바람이 숲 속에서 범을 끌어 냈으니 범이 바람을 좇아가네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519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mtClean="0"/>
              <a:t>風來有迹去無迹 月前顧後每是前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바람이 올 때는 자취가 있으나 가는 자취 없고</a:t>
            </a:r>
            <a:r>
              <a:rPr lang="en-US" altLang="ko-KR" smtClean="0"/>
              <a:t>, </a:t>
            </a:r>
            <a:r>
              <a:rPr lang="ko-KR" altLang="en-US" smtClean="0"/>
              <a:t>달 앞에서 뒤를 돌아보면 언제나 앞이로다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59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smtClean="0">
                <a:latin typeface="DFKai-SB" panose="03000509000000000000" pitchFamily="65" charset="-120"/>
              </a:rPr>
              <a:t>烟遮去路踏無迹 雲加峯上尺不高</a:t>
            </a:r>
            <a:endParaRPr lang="ko-KR" altLang="en-US" sz="4000">
              <a:latin typeface="DFKai-SB" panose="03000509000000000000" pitchFamily="65" charset="-120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연기가 가는 길을 가리웠으나 밟아도 자취가 없고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구름이 봉우리 위에 덮였으나 한 자도 높아지지 않네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7697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려청자">
  <a:themeElements>
    <a:clrScheme name="고려청자">
      <a:dk1>
        <a:sysClr val="windowText" lastClr="000000"/>
      </a:dk1>
      <a:lt1>
        <a:sysClr val="window" lastClr="FFFFFF"/>
      </a:lt1>
      <a:dk2>
        <a:srgbClr val="005466"/>
      </a:dk2>
      <a:lt2>
        <a:srgbClr val="D9F3F4"/>
      </a:lt2>
      <a:accent1>
        <a:srgbClr val="3F949A"/>
      </a:accent1>
      <a:accent2>
        <a:srgbClr val="4764B0"/>
      </a:accent2>
      <a:accent3>
        <a:srgbClr val="4FADD1"/>
      </a:accent3>
      <a:accent4>
        <a:srgbClr val="85B692"/>
      </a:accent4>
      <a:accent5>
        <a:srgbClr val="6B94E2"/>
      </a:accent5>
      <a:accent6>
        <a:srgbClr val="819BAB"/>
      </a:accent6>
      <a:hlink>
        <a:srgbClr val="7C0808"/>
      </a:hlink>
      <a:folHlink>
        <a:srgbClr val="0D356F"/>
      </a:folHlink>
    </a:clrScheme>
    <a:fontScheme name="고려청자">
      <a:majorFont>
        <a:latin typeface="Georgia"/>
        <a:ea typeface=""/>
        <a:cs typeface=""/>
        <a:font script="Grek" typeface="Arial"/>
        <a:font script="Cyrl" typeface="Arial"/>
        <a:font script="Jpan" typeface="HG明朝E"/>
        <a:font script="Hang" typeface="HY견명조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Verdana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고려청자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378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2700000" algn="tl">
              <a:srgbClr val="000000">
                <a:alpha val="43137"/>
              </a:srgbClr>
            </a:outerShdw>
          </a:effectLst>
        </a:effectStyle>
        <a:effectStyle>
          <a:effectLst>
            <a:outerShdw blurRad="38100" dist="38100" dir="3000000" algn="tl">
              <a:srgbClr val="000000">
                <a:alpha val="45490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100000"/>
            </a:lightRig>
          </a:scene3d>
          <a:sp3d contourW="12700" prstMaterial="plastic">
            <a:bevelT w="50800" h="63500"/>
            <a:contourClr>
              <a:srgbClr val="000000">
                <a:alpha val="35294"/>
              </a:srgbClr>
            </a:contourClr>
          </a:sp3d>
        </a:effectStyle>
        <a:effectStyle>
          <a:effectLst>
            <a:outerShdw blurRad="63500" dist="63500" dir="3000000" algn="tl">
              <a:srgbClr val="000000">
                <a:alpha val="50196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8600000"/>
            </a:lightRig>
          </a:scene3d>
          <a:sp3d prstMaterial="plastic">
            <a:bevelT w="101600" h="63500"/>
            <a:contourClr>
              <a:srgbClr val="000000">
                <a:alpha val="40784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5000"/>
                <a:shade val="100000"/>
                <a:hueMod val="100000"/>
                <a:satMod val="100000"/>
              </a:schemeClr>
            </a:gs>
            <a:gs pos="20000">
              <a:schemeClr val="phClr">
                <a:tint val="100000"/>
                <a:shade val="75000"/>
                <a:hueMod val="100000"/>
                <a:satMod val="100000"/>
              </a:schemeClr>
            </a:gs>
            <a:gs pos="55000">
              <a:schemeClr val="phClr">
                <a:tint val="97000"/>
                <a:shade val="100000"/>
                <a:hueMod val="100000"/>
                <a:satMod val="100000"/>
              </a:schemeClr>
            </a:gs>
            <a:gs pos="85000">
              <a:schemeClr val="phClr">
                <a:tint val="100000"/>
                <a:shade val="65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0"/>
                <a:shade val="50000"/>
                <a:hueMod val="100000"/>
                <a:satMod val="100000"/>
              </a:schemeClr>
              <a:schemeClr val="phClr">
                <a:tint val="10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Crane</Template>
  <TotalTime>4</TotalTime>
  <Words>490</Words>
  <Application>Microsoft Office PowerPoint</Application>
  <PresentationFormat>화면 슬라이드 쇼(4:3)</PresentationFormat>
  <Paragraphs>35</Paragraphs>
  <Slides>18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19" baseType="lpstr">
      <vt:lpstr>고려청자</vt:lpstr>
      <vt:lpstr>詠宵 (영소)</vt:lpstr>
      <vt:lpstr>羞俗娥翻覆態 一生高明廣漢殿</vt:lpstr>
      <vt:lpstr>此心惟有淸風知 送白雲使藏玉面</vt:lpstr>
      <vt:lpstr>蓮花倒水魚爲蝶 月色入海雲亦地</vt:lpstr>
      <vt:lpstr>杜鵑花笑杜鵑啼 鳳凰臺役鳳凰遊</vt:lpstr>
      <vt:lpstr>白鷺渡江乘影去 皓月欲逝鞭雲飛</vt:lpstr>
      <vt:lpstr>魚變成龍潭有魚 風導林虎故從風</vt:lpstr>
      <vt:lpstr>風來有迹去無迹 月前顧後每是前</vt:lpstr>
      <vt:lpstr>烟遮去路踏無迹 雲加峯上尺不高</vt:lpstr>
      <vt:lpstr>山在人多不曰仙 十爲皆丁未謂軍</vt:lpstr>
      <vt:lpstr>月夜溪石去雲數 風庭花枝舞蝴尺</vt:lpstr>
      <vt:lpstr>人入房中風出外 舟行岸頭山來水</vt:lpstr>
      <vt:lpstr>花扉自開春風來 竹籬輝疎秋月去</vt:lpstr>
      <vt:lpstr>影沈綠水衣無濕 鏡對佳人語不和</vt:lpstr>
      <vt:lpstr>勿水脫乘美利龍 問門犯虎那無樹</vt:lpstr>
      <vt:lpstr>半月山頭梳 傾蓮水面扇</vt:lpstr>
      <vt:lpstr>烟鎖池塘柳 燈增海棹鉤</vt:lpstr>
      <vt:lpstr>燈明水上無嫌隙 柱似枯形力有餘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詠宵 (영소)</dc:title>
  <dc:creator>Registered User</dc:creator>
  <cp:lastModifiedBy>Registered User</cp:lastModifiedBy>
  <cp:revision>3</cp:revision>
  <dcterms:created xsi:type="dcterms:W3CDTF">2018-10-04T05:37:15Z</dcterms:created>
  <dcterms:modified xsi:type="dcterms:W3CDTF">2018-10-04T05:41:36Z</dcterms:modified>
</cp:coreProperties>
</file>