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0" name="자유형 19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FEA6-6DB5-4605-AE1C-4AFF6F7869CC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4E59A-2269-4610-9520-E1CA4CDB9164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sp>
        <p:nvSpPr>
          <p:cNvPr id="21" name="제목 20"/>
          <p:cNvSpPr>
            <a:spLocks noGrp="1"/>
          </p:cNvSpPr>
          <p:nvPr>
            <p:ph type="ctrTitle"/>
          </p:nvPr>
        </p:nvSpPr>
        <p:spPr>
          <a:xfrm>
            <a:off x="457200" y="2285992"/>
            <a:ext cx="8229600" cy="1143000"/>
          </a:xfrm>
          <a:solidFill>
            <a:srgbClr val="7030A0"/>
          </a:solidFill>
          <a:ln>
            <a:solidFill>
              <a:srgbClr val="FFFF00"/>
            </a:solidFill>
          </a:ln>
          <a:scene3d>
            <a:camera prst="orthographicFront" fov="0">
              <a:rot lat="0" lon="0" rev="0"/>
            </a:camera>
            <a:lightRig rig="glow" dir="t">
              <a:rot lat="0" lon="0" rev="4500000"/>
            </a:lightRig>
          </a:scene3d>
          <a:sp3d>
            <a:bevelT prst="angle"/>
          </a:sp3d>
        </p:spPr>
        <p:txBody>
          <a:bodyPr>
            <a:scene3d>
              <a:camera prst="orthographicFront" fov="0">
                <a:rot lat="0" lon="0" rev="0"/>
              </a:camera>
              <a:lightRig rig="glow" dir="t">
                <a:rot lat="0" lon="0" rev="4500000"/>
              </a:lightRig>
            </a:scene3d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FEA6-6DB5-4605-AE1C-4AFF6F7869CC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4E59A-2269-4610-9520-E1CA4CDB9164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62263" y="51347"/>
            <a:ext cx="1000131" cy="1036773"/>
            <a:chOff x="13317" y="34771"/>
            <a:chExt cx="1272534" cy="1310103"/>
          </a:xfrm>
        </p:grpSpPr>
        <p:sp>
          <p:nvSpPr>
            <p:cNvPr id="12" name="자유형 11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8" name="자유형 7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9" name="자유형 8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FEA6-6DB5-4605-AE1C-4AFF6F7869CC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4E59A-2269-4610-9520-E1CA4CDB916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29454" y="428606"/>
            <a:ext cx="1757346" cy="5357851"/>
          </a:xfrm>
        </p:spPr>
        <p:txBody>
          <a:bodyPr vert="eaVert"/>
          <a:lstStyle>
            <a:lvl1pPr algn="l">
              <a:defRPr>
                <a:gradFill flip="none"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28596" y="428606"/>
            <a:ext cx="6357982" cy="536893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  <a:solidFill>
            <a:srgbClr val="7030A0"/>
          </a:solidFill>
          <a:ln>
            <a:solidFill>
              <a:srgbClr val="FFFF00"/>
            </a:solidFill>
          </a:ln>
          <a:scene3d>
            <a:camera prst="orthographicFront" fov="0">
              <a:rot lat="0" lon="0" rev="0"/>
            </a:camera>
            <a:lightRig rig="glow" dir="t">
              <a:rot lat="0" lon="0" rev="4500000"/>
            </a:lightRig>
          </a:scene3d>
          <a:sp3d>
            <a:bevelT w="152400" h="50800" prst="softRound"/>
          </a:sp3d>
        </p:spPr>
        <p:txBody>
          <a:bodyPr>
            <a:scene3d>
              <a:camera prst="orthographicFront" fov="0">
                <a:rot lat="0" lon="0" rev="0"/>
              </a:camera>
              <a:lightRig rig="glow" dir="t">
                <a:rot lat="0" lon="0" rev="4500000"/>
              </a:lightRig>
            </a:scene3d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2320280"/>
            <a:ext cx="8229600" cy="2548880"/>
          </a:xfrm>
        </p:spPr>
        <p:txBody>
          <a:bodyPr/>
          <a:lstStyle>
            <a:lvl1pPr>
              <a:defRPr>
                <a:latin typeface="HY견명조" panose="02030600000101010101" pitchFamily="18" charset="-127"/>
                <a:ea typeface="HY견명조" panose="02030600000101010101" pitchFamily="18" charset="-127"/>
              </a:defRPr>
            </a:lvl1pPr>
            <a:lvl2pPr>
              <a:defRPr>
                <a:latin typeface="HY견명조" panose="02030600000101010101" pitchFamily="18" charset="-127"/>
                <a:ea typeface="HY견명조" panose="02030600000101010101" pitchFamily="18" charset="-127"/>
              </a:defRPr>
            </a:lvl2pPr>
            <a:lvl3pPr>
              <a:defRPr>
                <a:latin typeface="HY견명조" panose="02030600000101010101" pitchFamily="18" charset="-127"/>
                <a:ea typeface="HY견명조" panose="02030600000101010101" pitchFamily="18" charset="-127"/>
              </a:defRPr>
            </a:lvl3pPr>
            <a:lvl4pPr>
              <a:defRPr>
                <a:latin typeface="HY견명조" panose="02030600000101010101" pitchFamily="18" charset="-127"/>
                <a:ea typeface="HY견명조" panose="02030600000101010101" pitchFamily="18" charset="-127"/>
              </a:defRPr>
            </a:lvl4pPr>
            <a:lvl5pPr>
              <a:defRPr>
                <a:latin typeface="HY견명조" panose="02030600000101010101" pitchFamily="18" charset="-127"/>
                <a:ea typeface="HY견명조" panose="02030600000101010101" pitchFamily="18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FEA6-6DB5-4605-AE1C-4AFF6F7869CC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4E59A-2269-4610-9520-E1CA4CDB91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038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5" name="자유형 24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6" name="자유형 25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</p:spPr>
        <p:txBody>
          <a:bodyPr/>
          <a:lstStyle>
            <a:lvl1pPr>
              <a:defRPr>
                <a:latin typeface="+mj-ea"/>
                <a:ea typeface="+mj-ea"/>
              </a:defRPr>
            </a:lvl1pPr>
            <a:lvl2pPr>
              <a:defRPr>
                <a:latin typeface="+mj-ea"/>
                <a:ea typeface="+mj-ea"/>
              </a:defRPr>
            </a:lvl2pPr>
            <a:lvl3pPr>
              <a:defRPr>
                <a:latin typeface="+mj-ea"/>
                <a:ea typeface="+mj-ea"/>
              </a:defRPr>
            </a:lvl3pPr>
            <a:lvl4pPr>
              <a:defRPr>
                <a:latin typeface="+mj-ea"/>
                <a:ea typeface="+mj-ea"/>
              </a:defRPr>
            </a:lvl4pPr>
            <a:lvl5pPr>
              <a:defRPr>
                <a:latin typeface="+mj-ea"/>
                <a:ea typeface="+mj-ea"/>
              </a:defRPr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FEA6-6DB5-4605-AE1C-4AFF6F7869CC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4E59A-2269-4610-9520-E1CA4CDB916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  <a:solidFill>
            <a:srgbClr val="7030A0"/>
          </a:solidFill>
          <a:ln>
            <a:solidFill>
              <a:srgbClr val="FFFF00"/>
            </a:solidFill>
          </a:ln>
          <a:scene3d>
            <a:camera prst="orthographicFront" fov="0">
              <a:rot lat="0" lon="0" rev="0"/>
            </a:camera>
            <a:lightRig rig="glow" dir="t">
              <a:rot lat="0" lon="0" rev="4500000"/>
            </a:lightRig>
          </a:scene3d>
          <a:sp3d>
            <a:bevelT w="152400" h="50800" prst="softRound"/>
          </a:sp3d>
        </p:spPr>
        <p:txBody>
          <a:bodyPr>
            <a:scene3d>
              <a:camera prst="orthographicFront" fov="0">
                <a:rot lat="0" lon="0" rev="0"/>
              </a:camera>
              <a:lightRig rig="glow" dir="t">
                <a:rot lat="0" lon="0" rev="4500000"/>
              </a:lightRig>
            </a:scene3d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71407" y="106210"/>
            <a:ext cx="1000131" cy="1036773"/>
            <a:chOff x="13317" y="34771"/>
            <a:chExt cx="1272534" cy="1310103"/>
          </a:xfrm>
        </p:grpSpPr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21" name="자유형 20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4414" y="1857364"/>
            <a:ext cx="69071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FEA6-6DB5-4605-AE1C-4AFF6F7869CC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4E59A-2269-4610-9520-E1CA4CDB916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4414" y="3286124"/>
            <a:ext cx="6915144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 marL="1828800" indent="0">
              <a:buNone/>
              <a:defRPr sz="1400">
                <a:solidFill>
                  <a:schemeClr val="tx1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142845" y="1857364"/>
            <a:ext cx="1000131" cy="1036773"/>
            <a:chOff x="13317" y="34771"/>
            <a:chExt cx="1272534" cy="1310103"/>
          </a:xfrm>
        </p:grpSpPr>
        <p:sp>
          <p:nvSpPr>
            <p:cNvPr id="26" name="자유형 25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7" name="자유형 26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8" name="자유형 27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9" name="자유형 28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30" name="자유형 29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11" name="자유형 10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2" name="자유형 11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FEA6-6DB5-4605-AE1C-4AFF6F7869CC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4E59A-2269-4610-9520-E1CA4CDB916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1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4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FEA6-6DB5-4605-AE1C-4AFF6F7869CC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4E59A-2269-4610-9520-E1CA4CDB9164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71407" y="71414"/>
            <a:ext cx="1000131" cy="1036774"/>
            <a:chOff x="13317" y="34771"/>
            <a:chExt cx="1272535" cy="1310104"/>
          </a:xfrm>
        </p:grpSpPr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/>
          </p:nvSpPr>
          <p:spPr bwMode="gray">
            <a:xfrm>
              <a:off x="969940" y="1030550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4" name="자유형 23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6" name="자유형 15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  <a:prstDash val="solid"/>
                </a:ln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FEA6-6DB5-4605-AE1C-4AFF6F7869CC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4E59A-2269-4610-9520-E1CA4CDB9164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106211"/>
            <a:ext cx="1000131" cy="1036773"/>
            <a:chOff x="13317" y="34771"/>
            <a:chExt cx="1272534" cy="1310103"/>
          </a:xfrm>
        </p:grpSpPr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2" name="자유형 11"/>
            <p:cNvSpPr>
              <a:spLocks/>
            </p:cNvSpPr>
            <p:nvPr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FEA6-6DB5-4605-AE1C-4AFF6F7869CC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4E59A-2269-4610-9520-E1CA4CDB9164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06400" y="384598"/>
            <a:ext cx="7500990" cy="481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b"/>
          <a:lstStyle>
            <a:lvl1pPr algn="l">
              <a:defRPr sz="2400" b="1">
                <a:ln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7662" y="1089026"/>
            <a:ext cx="4686304" cy="50546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71580" y="1089026"/>
            <a:ext cx="2686038" cy="50546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FEA6-6DB5-4605-AE1C-4AFF6F7869CC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4E59A-2269-4610-9520-E1CA4CDB916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자유형 10"/>
          <p:cNvSpPr>
            <a:spLocks/>
          </p:cNvSpPr>
          <p:nvPr/>
        </p:nvSpPr>
        <p:spPr bwMode="gray">
          <a:xfrm>
            <a:off x="340905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gray">
          <a:xfrm>
            <a:off x="71407" y="653955"/>
            <a:ext cx="247040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gray">
          <a:xfrm>
            <a:off x="73902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4" name="자유형 13"/>
          <p:cNvSpPr>
            <a:spLocks/>
          </p:cNvSpPr>
          <p:nvPr/>
        </p:nvSpPr>
        <p:spPr bwMode="gray">
          <a:xfrm>
            <a:off x="823251" y="894237"/>
            <a:ext cx="248287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gray">
          <a:xfrm>
            <a:off x="344103" y="376692"/>
            <a:ext cx="479107" cy="517546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29190" y="928670"/>
            <a:ext cx="3857652" cy="928694"/>
          </a:xfrm>
        </p:spPr>
        <p:txBody>
          <a:bodyPr anchor="b"/>
          <a:lstStyle>
            <a:lvl1pPr algn="l">
              <a:defRPr sz="2000" b="1">
                <a:ln>
                  <a:noFill/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9190" y="1928802"/>
            <a:ext cx="3857652" cy="33575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4FEA6-6DB5-4605-AE1C-4AFF6F7869CC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4E59A-2269-4610-9520-E1CA4CDB916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 rot="21422455">
            <a:off x="609122" y="1000108"/>
            <a:ext cx="4000528" cy="4857784"/>
          </a:xfrm>
          <a:prstGeom prst="rect">
            <a:avLst/>
          </a:prstGeom>
          <a:solidFill>
            <a:srgbClr val="F8F8F8"/>
          </a:solidFill>
          <a:ln w="3175" cap="sq" cmpd="sng" algn="ctr">
            <a:solidFill>
              <a:srgbClr val="C0C0C0"/>
            </a:solidFill>
            <a:prstDash val="solid"/>
          </a:ln>
          <a:effectLst>
            <a:outerShdw blurRad="57150" dist="381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3"/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"/>
          </p:nvPr>
        </p:nvSpPr>
        <p:spPr>
          <a:xfrm>
            <a:off x="642910" y="1000108"/>
            <a:ext cx="4004390" cy="4857784"/>
          </a:xfrm>
          <a:prstGeom prst="rect">
            <a:avLst/>
          </a:prstGeom>
          <a:solidFill>
            <a:schemeClr val="accent3"/>
          </a:solidFill>
          <a:ln w="3175" cap="sq" cmpd="sng" algn="ctr">
            <a:solidFill>
              <a:srgbClr val="F8F8F8"/>
            </a:solidFill>
            <a:prstDash val="solid"/>
            <a:miter lim="800000"/>
          </a:ln>
          <a:effectLst>
            <a:outerShdw blurRad="38100" dist="50800" dir="3000000" algn="tl" rotWithShape="0">
              <a:srgbClr val="000000">
                <a:alpha val="40000"/>
              </a:srgbClr>
            </a:outerShdw>
          </a:effectLst>
          <a:sp3d contourW="12700" prstMaterial="plastic">
            <a:contourClr>
              <a:srgbClr val="000000">
                <a:alpha val="35294"/>
              </a:srgbClr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grpSp>
        <p:nvGrpSpPr>
          <p:cNvPr id="3" name="그룹 2"/>
          <p:cNvGrpSpPr/>
          <p:nvPr/>
        </p:nvGrpSpPr>
        <p:grpSpPr>
          <a:xfrm>
            <a:off x="8116469" y="45696"/>
            <a:ext cx="1000131" cy="1036773"/>
            <a:chOff x="13317" y="34771"/>
            <a:chExt cx="1272534" cy="1310103"/>
          </a:xfrm>
        </p:grpSpPr>
        <p:sp>
          <p:nvSpPr>
            <p:cNvPr id="13" name="자유형 12"/>
            <p:cNvSpPr>
              <a:spLocks/>
            </p:cNvSpPr>
            <p:nvPr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61000">
                <a:schemeClr val="bg1">
                  <a:alpha val="40000"/>
                </a:schemeClr>
              </a:gs>
            </a:gsLst>
            <a:lin ang="5400000" scaled="1"/>
            <a:tileRect/>
          </a:gradFill>
          <a:ln w="1905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A84FEA6-6DB5-4605-AE1C-4AFF6F7869CC}" type="datetimeFigureOut">
              <a:rPr lang="ko-KR" altLang="en-US" smtClean="0"/>
              <a:t>2018-10-04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EB4E59A-2269-4610-9520-E1CA4CDB9164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 fov="0">
                <a:rot lat="0" lon="0" rev="0"/>
              </a:camera>
              <a:lightRig rig="glow" dir="t">
                <a:rot lat="0" lon="0" rev="4500000"/>
              </a:lightRig>
            </a:scene3d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1" latinLnBrk="1" hangingPunct="1">
        <a:spcBef>
          <a:spcPct val="0"/>
        </a:spcBef>
        <a:buNone/>
        <a:defRPr kumimoji="0" sz="4400" b="1" kern="1200" spc="50" dirty="0" smtClean="0">
          <a:ln>
            <a:noFill/>
            <a:prstDash val="solid"/>
          </a:ln>
          <a:gradFill flip="none" rotWithShape="1">
            <a:gsLst>
              <a:gs pos="0">
                <a:schemeClr val="tx2"/>
              </a:gs>
              <a:gs pos="26000">
                <a:schemeClr val="tx2"/>
              </a:gs>
              <a:gs pos="41000">
                <a:schemeClr val="tx2">
                  <a:shade val="90000"/>
                </a:schemeClr>
              </a:gs>
              <a:gs pos="67000">
                <a:schemeClr val="tx2">
                  <a:shade val="50000"/>
                </a:schemeClr>
              </a:gs>
              <a:gs pos="95000">
                <a:schemeClr val="tx2"/>
              </a:gs>
            </a:gsLst>
            <a:lin ang="5400000" scaled="1"/>
            <a:tileRect/>
          </a:gradFill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"/>
        <a:buChar char="u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"/>
        <a:buChar char="u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"/>
        <a:buChar char="u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"/>
        <a:buChar char="u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tx2"/>
        </a:buClr>
        <a:buSzPct val="60000"/>
        <a:buFont typeface="Wingdings"/>
        <a:buChar char="u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"/>
        <a:buChar char="u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55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50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mtClean="0"/>
              <a:t>題書 </a:t>
            </a:r>
            <a:r>
              <a:rPr lang="en-US" altLang="ko-KR" smtClean="0"/>
              <a:t>(</a:t>
            </a:r>
            <a:r>
              <a:rPr lang="ko-KR" altLang="en-US" smtClean="0"/>
              <a:t>제서</a:t>
            </a:r>
            <a:r>
              <a:rPr lang="en-US" altLang="ko-KR" smtClean="0"/>
              <a:t>)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2591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" y="845840"/>
            <a:ext cx="9052560" cy="1143000"/>
          </a:xfrm>
        </p:spPr>
        <p:txBody>
          <a:bodyPr>
            <a:normAutofit fontScale="90000"/>
          </a:bodyPr>
          <a:lstStyle/>
          <a:p>
            <a:r>
              <a:rPr lang="ko-KR" altLang="en-US" smtClean="0"/>
              <a:t>得難求難 實是非難 </a:t>
            </a:r>
            <a:r>
              <a:rPr lang="en-US" altLang="ko-KR" smtClean="0"/>
              <a:t>(</a:t>
            </a:r>
            <a:r>
              <a:rPr lang="ko-KR" altLang="en-US" smtClean="0"/>
              <a:t>득난구난 실시비난</a:t>
            </a:r>
            <a:r>
              <a:rPr lang="en-US" altLang="ko-KR" smtClean="0"/>
              <a:t>)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smtClean="0"/>
              <a:t>얻기도 어렵고 구하기도 어려우나 실은 이것이 어려운 것이 아니니라</a:t>
            </a:r>
            <a:r>
              <a:rPr lang="en-US" altLang="ko-KR" smtClean="0"/>
              <a:t>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03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" y="845840"/>
            <a:ext cx="9052560" cy="1143000"/>
          </a:xfrm>
        </p:spPr>
        <p:txBody>
          <a:bodyPr>
            <a:normAutofit fontScale="90000"/>
          </a:bodyPr>
          <a:lstStyle/>
          <a:p>
            <a:r>
              <a:rPr lang="ko-KR" altLang="en-US" smtClean="0"/>
              <a:t>心和氣和 以待春和 </a:t>
            </a:r>
            <a:r>
              <a:rPr lang="en-US" altLang="ko-KR" smtClean="0"/>
              <a:t>(</a:t>
            </a:r>
            <a:r>
              <a:rPr lang="ko-KR" altLang="en-US" smtClean="0"/>
              <a:t>심화기화 이대춘화</a:t>
            </a:r>
            <a:r>
              <a:rPr lang="en-US" altLang="ko-KR" smtClean="0"/>
              <a:t>)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마음이 화하고 기운이 화하여 봄같이 화하기를 기다리라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844365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려청자">
  <a:themeElements>
    <a:clrScheme name="고려청자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고려청자">
      <a:majorFont>
        <a:latin typeface="Georgia"/>
        <a:ea typeface=""/>
        <a:cs typeface=""/>
        <a:font script="Grek" typeface="Arial"/>
        <a:font script="Cyrl" typeface="Arial"/>
        <a:font script="Jpan" typeface="HG明朝E"/>
        <a:font script="Hang" typeface="HY견명조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Verdana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고려청자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5000"/>
                <a:shade val="100000"/>
                <a:hueMod val="100000"/>
                <a:satMod val="100000"/>
              </a:schemeClr>
            </a:gs>
            <a:gs pos="20000">
              <a:schemeClr val="phClr">
                <a:tint val="100000"/>
                <a:shade val="75000"/>
                <a:hueMod val="100000"/>
                <a:satMod val="100000"/>
              </a:schemeClr>
            </a:gs>
            <a:gs pos="55000">
              <a:schemeClr val="phClr">
                <a:tint val="97000"/>
                <a:shade val="100000"/>
                <a:hueMod val="100000"/>
                <a:satMod val="100000"/>
              </a:schemeClr>
            </a:gs>
            <a:gs pos="85000">
              <a:schemeClr val="phClr">
                <a:tint val="100000"/>
                <a:shade val="65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0"/>
                <a:shade val="50000"/>
                <a:hueMod val="100000"/>
                <a:satMod val="100000"/>
              </a:schemeClr>
              <a:schemeClr val="phClr">
                <a:tint val="10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Crane</Template>
  <TotalTime>3</TotalTime>
  <Words>34</Words>
  <Application>Microsoft Office PowerPoint</Application>
  <PresentationFormat>화면 슬라이드 쇼(4:3)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고려청자</vt:lpstr>
      <vt:lpstr>題書 (제서)</vt:lpstr>
      <vt:lpstr>得難求難 實是非難 (득난구난 실시비난)</vt:lpstr>
      <vt:lpstr>心和氣和 以待春和 (심화기화 이대춘화)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題書 (제서)</dc:title>
  <dc:creator>Registered User</dc:creator>
  <cp:lastModifiedBy>Registered User</cp:lastModifiedBy>
  <cp:revision>3</cp:revision>
  <dcterms:created xsi:type="dcterms:W3CDTF">2018-10-04T04:33:39Z</dcterms:created>
  <dcterms:modified xsi:type="dcterms:W3CDTF">2018-10-04T04:37:24Z</dcterms:modified>
</cp:coreProperties>
</file>