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0" name="자유형 19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BE59-C804-422D-B614-8A3A6BCE0E0E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36F33-3BC9-4495-8E12-E0ABC6A8DC02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sp>
        <p:nvSpPr>
          <p:cNvPr id="21" name="제목 20"/>
          <p:cNvSpPr>
            <a:spLocks noGrp="1"/>
          </p:cNvSpPr>
          <p:nvPr>
            <p:ph type="ctrTitle"/>
          </p:nvPr>
        </p:nvSpPr>
        <p:spPr>
          <a:xfrm>
            <a:off x="457200" y="2285992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BE59-C804-422D-B614-8A3A6BCE0E0E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36F33-3BC9-4495-8E12-E0ABC6A8DC02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62263" y="51347"/>
            <a:ext cx="1000131" cy="1036773"/>
            <a:chOff x="13317" y="34771"/>
            <a:chExt cx="1272534" cy="13101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9" name="자유형 8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BE59-C804-422D-B614-8A3A6BCE0E0E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36F33-3BC9-4495-8E12-E0ABC6A8DC0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29454" y="428606"/>
            <a:ext cx="1757346" cy="5357851"/>
          </a:xfrm>
        </p:spPr>
        <p:txBody>
          <a:bodyPr vert="eaVert"/>
          <a:lstStyle>
            <a:lvl1pPr algn="l">
              <a:defRPr>
                <a:gradFill flip="none" rotWithShape="1">
                  <a:gsLst>
                    <a:gs pos="0">
                      <a:schemeClr val="tx2"/>
                    </a:gs>
                    <a:gs pos="26000">
                      <a:schemeClr val="tx2"/>
                    </a:gs>
                    <a:gs pos="41000">
                      <a:schemeClr val="tx2">
                        <a:shade val="90000"/>
                      </a:schemeClr>
                    </a:gs>
                    <a:gs pos="67000">
                      <a:schemeClr val="tx2">
                        <a:shade val="50000"/>
                      </a:schemeClr>
                    </a:gs>
                    <a:gs pos="95000">
                      <a:schemeClr val="tx2"/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28596" y="428606"/>
            <a:ext cx="6357982" cy="536893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BE59-C804-422D-B614-8A3A6BCE0E0E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36F33-3BC9-4495-8E12-E0ABC6A8DC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5207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5" name="자유형 24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6" name="자유형 25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00202"/>
            <a:ext cx="8258204" cy="4525963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BE59-C804-422D-B614-8A3A6BCE0E0E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36F33-3BC9-4495-8E12-E0ABC6A8DC0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7472386" cy="100013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71407" y="106210"/>
            <a:ext cx="1000131" cy="1036773"/>
            <a:chOff x="13317" y="34771"/>
            <a:chExt cx="1272534" cy="13101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21" name="자유형 2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4414" y="1857364"/>
            <a:ext cx="69071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BE59-C804-422D-B614-8A3A6BCE0E0E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36F33-3BC9-4495-8E12-E0ABC6A8DC0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4414" y="3286124"/>
            <a:ext cx="6915144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  <a:lvl4pPr marL="1371600" indent="0">
              <a:buNone/>
              <a:defRPr sz="1400">
                <a:solidFill>
                  <a:schemeClr val="tx1"/>
                </a:solidFill>
              </a:defRPr>
            </a:lvl4pPr>
            <a:lvl5pPr marL="1828800" indent="0">
              <a:buNone/>
              <a:defRPr sz="1400">
                <a:solidFill>
                  <a:schemeClr val="tx1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142845" y="1857364"/>
            <a:ext cx="1000131" cy="1036773"/>
            <a:chOff x="13317" y="34771"/>
            <a:chExt cx="1272534" cy="1310103"/>
          </a:xfrm>
        </p:grpSpPr>
        <p:sp>
          <p:nvSpPr>
            <p:cNvPr id="26" name="자유형 2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7" name="자유형 2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8" name="자유형 2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9" name="자유형 2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30" name="자유형 2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11" name="자유형 1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BE59-C804-422D-B614-8A3A6BCE0E0E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36F33-3BC9-4495-8E12-E0ABC6A8DC0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accent1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accent4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BE59-C804-422D-B614-8A3A6BCE0E0E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36F33-3BC9-4495-8E12-E0ABC6A8DC02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71407" y="71414"/>
            <a:ext cx="1000131" cy="1036774"/>
            <a:chOff x="13317" y="34771"/>
            <a:chExt cx="1272535" cy="1310104"/>
          </a:xfrm>
        </p:grpSpPr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969940" y="1030550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4" name="자유형 23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noFill/>
                  <a:prstDash val="solid"/>
                </a:ln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BE59-C804-422D-B614-8A3A6BCE0E0E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36F33-3BC9-4495-8E12-E0ABC6A8DC02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106211"/>
            <a:ext cx="1000131" cy="1036773"/>
            <a:chOff x="13317" y="34771"/>
            <a:chExt cx="1272534" cy="1310103"/>
          </a:xfrm>
        </p:grpSpPr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BE59-C804-422D-B614-8A3A6BCE0E0E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36F33-3BC9-4495-8E12-E0ABC6A8DC02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6" name="그룹 5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06400" y="384598"/>
            <a:ext cx="7500990" cy="48177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anchor="b"/>
          <a:lstStyle>
            <a:lvl1pPr algn="l">
              <a:defRPr sz="2400" b="1">
                <a:ln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7662" y="1089026"/>
            <a:ext cx="4686304" cy="50546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71580" y="1089026"/>
            <a:ext cx="2686038" cy="50546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BE59-C804-422D-B614-8A3A6BCE0E0E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36F33-3BC9-4495-8E12-E0ABC6A8DC0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자유형 10"/>
          <p:cNvSpPr>
            <a:spLocks/>
          </p:cNvSpPr>
          <p:nvPr/>
        </p:nvSpPr>
        <p:spPr bwMode="gray">
          <a:xfrm>
            <a:off x="340905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gray">
          <a:xfrm>
            <a:off x="71407" y="653955"/>
            <a:ext cx="247040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gray">
          <a:xfrm>
            <a:off x="73902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4" name="자유형 13"/>
          <p:cNvSpPr>
            <a:spLocks/>
          </p:cNvSpPr>
          <p:nvPr/>
        </p:nvSpPr>
        <p:spPr bwMode="gray">
          <a:xfrm>
            <a:off x="823251" y="894237"/>
            <a:ext cx="248287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3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gray">
          <a:xfrm>
            <a:off x="344103" y="376692"/>
            <a:ext cx="479107" cy="517546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29190" y="928670"/>
            <a:ext cx="3857652" cy="928694"/>
          </a:xfrm>
        </p:spPr>
        <p:txBody>
          <a:bodyPr anchor="b"/>
          <a:lstStyle>
            <a:lvl1pPr algn="l">
              <a:defRPr sz="2000" b="1">
                <a:ln>
                  <a:noFill/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9190" y="1928802"/>
            <a:ext cx="3857652" cy="33575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BE59-C804-422D-B614-8A3A6BCE0E0E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36F33-3BC9-4495-8E12-E0ABC6A8DC0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 rot="21422455">
            <a:off x="609122" y="1000108"/>
            <a:ext cx="4000528" cy="4857784"/>
          </a:xfrm>
          <a:prstGeom prst="rect">
            <a:avLst/>
          </a:prstGeom>
          <a:solidFill>
            <a:srgbClr val="F8F8F8"/>
          </a:solidFill>
          <a:ln w="3175" cap="sq" cmpd="sng" algn="ctr">
            <a:solidFill>
              <a:srgbClr val="C0C0C0"/>
            </a:solidFill>
            <a:prstDash val="solid"/>
          </a:ln>
          <a:effectLst>
            <a:outerShdw blurRad="57150" dist="381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3"/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9" name="그림 개체 틀 8"/>
          <p:cNvSpPr>
            <a:spLocks noGrp="1"/>
          </p:cNvSpPr>
          <p:nvPr>
            <p:ph type="pic" sz="quarter" idx="1"/>
          </p:nvPr>
        </p:nvSpPr>
        <p:spPr>
          <a:xfrm>
            <a:off x="642910" y="1000108"/>
            <a:ext cx="4004390" cy="4857784"/>
          </a:xfrm>
          <a:prstGeom prst="rect">
            <a:avLst/>
          </a:prstGeom>
          <a:solidFill>
            <a:schemeClr val="accent3"/>
          </a:solidFill>
          <a:ln w="3175" cap="sq" cmpd="sng" algn="ctr">
            <a:solidFill>
              <a:srgbClr val="F8F8F8"/>
            </a:solidFill>
            <a:prstDash val="solid"/>
            <a:miter lim="800000"/>
          </a:ln>
          <a:effectLst>
            <a:outerShdw blurRad="38100" dist="50800" dir="3000000" algn="tl" rotWithShape="0">
              <a:srgbClr val="000000">
                <a:alpha val="40000"/>
              </a:srgbClr>
            </a:outerShdw>
          </a:effectLst>
          <a:sp3d contourW="12700" prstMaterial="plastic">
            <a:contourClr>
              <a:srgbClr val="000000">
                <a:alpha val="35294"/>
              </a:srgbClr>
            </a:contourClr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grpSp>
        <p:nvGrpSpPr>
          <p:cNvPr id="3" name="그룹 2"/>
          <p:cNvGrpSpPr/>
          <p:nvPr/>
        </p:nvGrpSpPr>
        <p:grpSpPr>
          <a:xfrm>
            <a:off x="8116469" y="45696"/>
            <a:ext cx="1000131" cy="1036773"/>
            <a:chOff x="13317" y="34771"/>
            <a:chExt cx="1272534" cy="1310103"/>
          </a:xfrm>
        </p:grpSpPr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61000">
                <a:schemeClr val="bg1">
                  <a:alpha val="40000"/>
                </a:schemeClr>
              </a:gs>
            </a:gsLst>
            <a:lin ang="5400000" scaled="1"/>
            <a:tileRect/>
          </a:gradFill>
          <a:ln w="1905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584BE59-C804-422D-B614-8A3A6BCE0E0E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9336F33-3BC9-4495-8E12-E0ABC6A8DC0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7030A0"/>
          </a:solidFill>
          <a:ln>
            <a:solidFill>
              <a:srgbClr val="FFFF00"/>
            </a:solidFill>
          </a:ln>
          <a:scene3d>
            <a:camera prst="orthographicFront" fov="0">
              <a:rot lat="0" lon="0" rev="0"/>
            </a:camera>
            <a:lightRig rig="glow" dir="t">
              <a:rot lat="0" lon="0" rev="4500000"/>
            </a:lightRig>
          </a:scene3d>
          <a:sp3d>
            <a:bevelT w="152400" h="50800" prst="softRound"/>
          </a:sp3d>
        </p:spPr>
        <p:txBody>
          <a:bodyPr vert="horz" rtlCol="0" anchor="ctr">
            <a:normAutofit/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rtl="0" eaLnBrk="1" latinLnBrk="1" hangingPunct="1">
        <a:spcBef>
          <a:spcPct val="0"/>
        </a:spcBef>
        <a:buNone/>
        <a:defRPr kumimoji="0" sz="3600" b="1" kern="1200" spc="50" dirty="0" smtClean="0">
          <a:ln>
            <a:noFill/>
            <a:prstDash val="solid"/>
          </a:ln>
          <a:gradFill flip="none" rotWithShape="1">
            <a:gsLst>
              <a:gs pos="0">
                <a:schemeClr val="tx2"/>
              </a:gs>
              <a:gs pos="26000">
                <a:schemeClr val="tx2"/>
              </a:gs>
              <a:gs pos="41000">
                <a:schemeClr val="tx2">
                  <a:shade val="90000"/>
                </a:schemeClr>
              </a:gs>
              <a:gs pos="67000">
                <a:schemeClr val="tx2">
                  <a:shade val="50000"/>
                </a:schemeClr>
              </a:gs>
              <a:gs pos="95000">
                <a:schemeClr val="tx2"/>
              </a:gs>
            </a:gsLst>
            <a:lin ang="5400000" scaled="1"/>
            <a:tileRect/>
          </a:gradFill>
          <a:effectLst>
            <a:outerShdw blurRad="50800" dist="50800" dir="54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²"/>
        <a:defRPr kumimoji="0"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"/>
        <a:buChar char="u"/>
        <a:defRPr kumimoji="0"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4"/>
        </a:buClr>
        <a:buSzPct val="80000"/>
        <a:buFont typeface="Wingdings"/>
        <a:buChar char="u"/>
        <a:defRPr kumimoji="0" sz="26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"/>
        <a:buChar char="u"/>
        <a:defRPr kumimoji="0" sz="24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"/>
        <a:buChar char="u"/>
        <a:defRPr kumimoji="0"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tx2"/>
        </a:buClr>
        <a:buSzPct val="60000"/>
        <a:buFont typeface="Wingdings"/>
        <a:buChar char="u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"/>
        <a:buChar char="u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55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50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mtClean="0"/>
              <a:t>歎道儒心急 </a:t>
            </a:r>
            <a:r>
              <a:rPr lang="en-US" altLang="ko-KR" smtClean="0"/>
              <a:t>(</a:t>
            </a:r>
            <a:r>
              <a:rPr lang="ko-KR" altLang="en-US" smtClean="0"/>
              <a:t>탄도유심급</a:t>
            </a:r>
            <a:r>
              <a:rPr lang="en-US" altLang="ko-KR" smtClean="0"/>
              <a:t>)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687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山河大運 盡歸此道 其源極深 其理甚遠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산하의 큰 운수가 다 이 도에 돌아오니 그 근원이 가장 깊고 그 이치가 심히 멀도다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6984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固我心柱 乃知道味 一念在玆 萬事如意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나의 심주를 굳건히 해야 이에 도의 맛을 알고</a:t>
            </a:r>
            <a:r>
              <a:rPr lang="en-US" altLang="ko-KR" smtClean="0"/>
              <a:t>, </a:t>
            </a:r>
            <a:r>
              <a:rPr lang="ko-KR" altLang="en-US" smtClean="0"/>
              <a:t>한 생각이 이에 있어야 만사가 뜻과 같이 되리라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4195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消除濁氣 兒養淑氣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흐린 기운을 쓸어 버리고 맑은 기운을 어린 아기 기르듯 하라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3393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非徒心至 惟在正心 隱隱聰明 仙出自然 來頭百事 同歸一理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한갓 마음이 지극할 뿐 아니라</a:t>
            </a:r>
            <a:r>
              <a:rPr lang="en-US" altLang="ko-KR" smtClean="0"/>
              <a:t>, </a:t>
            </a:r>
            <a:r>
              <a:rPr lang="ko-KR" altLang="en-US" smtClean="0"/>
              <a:t>오직 마음을 바르게 하는데 있느니라</a:t>
            </a:r>
            <a:r>
              <a:rPr lang="en-US" altLang="ko-KR" smtClean="0"/>
              <a:t>. </a:t>
            </a:r>
            <a:r>
              <a:rPr lang="ko-KR" altLang="en-US" smtClean="0"/>
              <a:t>은은한 총명은 자연히 신선스럽게 나오고</a:t>
            </a:r>
            <a:r>
              <a:rPr lang="en-US" altLang="ko-KR" smtClean="0"/>
              <a:t>, </a:t>
            </a:r>
            <a:r>
              <a:rPr lang="ko-KR" altLang="en-US" smtClean="0"/>
              <a:t>앞으로 오는 모든 일은 한 이치에 돌아가리라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5012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他人細過 勿論我心 我心小慧 以施於人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남의 적은 허물을 내 마음에 논란하지 말고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나의 적은 지혜를 사람에게 베풀라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75351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zh-TW" altLang="en-US" smtClean="0"/>
              <a:t>如斯大道 勿誠小事 臨勳盡料 自然有助 風雲大手 隨其器局 玄機不露 勿爲心急 功成他日 好作仙緣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2248272"/>
            <a:ext cx="8229600" cy="2908920"/>
          </a:xfrm>
        </p:spPr>
        <p:txBody>
          <a:bodyPr/>
          <a:lstStyle/>
          <a:p>
            <a:r>
              <a:rPr lang="ko-KR" altLang="en-US" dirty="0" smtClean="0"/>
              <a:t>이와 같이 큰 도를 적은 일에 </a:t>
            </a:r>
            <a:r>
              <a:rPr lang="ko-KR" altLang="en-US" dirty="0" err="1" smtClean="0"/>
              <a:t>정성드리지</a:t>
            </a:r>
            <a:r>
              <a:rPr lang="ko-KR" altLang="en-US" dirty="0" smtClean="0"/>
              <a:t> 말라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큰 일을 당하여 헤아림을 다하면 자연히 도움이 있으리라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풍운대수는 그 기국에 따르느니라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현묘한 기틀은 나타나지 않나니 마음을 조급히 하지 말라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공을 이루는 다른 날에 좋이 신선의 연분을 지으리라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88901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心兮本虛 應物無迹 心修來而知德 德惟明而是道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마음은 본래 비어서 물건에 응하여도 자취가 없는 것이니라</a:t>
            </a:r>
            <a:r>
              <a:rPr lang="en-US" altLang="ko-KR" smtClean="0"/>
              <a:t>. </a:t>
            </a:r>
            <a:r>
              <a:rPr lang="ko-KR" altLang="en-US" smtClean="0"/>
              <a:t>마음을 닦아야 덕을 알고</a:t>
            </a:r>
            <a:r>
              <a:rPr lang="en-US" altLang="ko-KR" smtClean="0"/>
              <a:t>, </a:t>
            </a:r>
            <a:r>
              <a:rPr lang="ko-KR" altLang="en-US" smtClean="0"/>
              <a:t>덕을 오직 밝히는 것이 도니라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143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在德不在於人 在信不在於工 在近不在於遠 在誠不在於求 不然而其然 似遠而非遠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덕에 있고 사람에게 있는 것이 아니요</a:t>
            </a:r>
            <a:r>
              <a:rPr lang="en-US" altLang="ko-KR" smtClean="0"/>
              <a:t>, </a:t>
            </a:r>
            <a:r>
              <a:rPr lang="ko-KR" altLang="en-US" smtClean="0"/>
              <a:t>믿음에 있고 공부에 있는 것이 아니요</a:t>
            </a:r>
            <a:r>
              <a:rPr lang="en-US" altLang="ko-KR" smtClean="0"/>
              <a:t>, </a:t>
            </a:r>
            <a:r>
              <a:rPr lang="ko-KR" altLang="en-US" smtClean="0"/>
              <a:t>가까운 데 있고 멀리 있는 것이 아니요</a:t>
            </a:r>
            <a:r>
              <a:rPr lang="en-US" altLang="ko-KR" smtClean="0"/>
              <a:t>, </a:t>
            </a:r>
            <a:r>
              <a:rPr lang="ko-KR" altLang="en-US" smtClean="0"/>
              <a:t>정성에 있고 구하는데 있는 것이 아니니 그렇지 않은 듯하나 그러하고 먼 듯하나 멀지 아니하니라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1175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려청자">
  <a:themeElements>
    <a:clrScheme name="고려청자">
      <a:dk1>
        <a:sysClr val="windowText" lastClr="000000"/>
      </a:dk1>
      <a:lt1>
        <a:sysClr val="window" lastClr="FFFFFF"/>
      </a:lt1>
      <a:dk2>
        <a:srgbClr val="005466"/>
      </a:dk2>
      <a:lt2>
        <a:srgbClr val="D9F3F4"/>
      </a:lt2>
      <a:accent1>
        <a:srgbClr val="3F949A"/>
      </a:accent1>
      <a:accent2>
        <a:srgbClr val="4764B0"/>
      </a:accent2>
      <a:accent3>
        <a:srgbClr val="4FADD1"/>
      </a:accent3>
      <a:accent4>
        <a:srgbClr val="85B692"/>
      </a:accent4>
      <a:accent5>
        <a:srgbClr val="6B94E2"/>
      </a:accent5>
      <a:accent6>
        <a:srgbClr val="819BAB"/>
      </a:accent6>
      <a:hlink>
        <a:srgbClr val="7C0808"/>
      </a:hlink>
      <a:folHlink>
        <a:srgbClr val="0D356F"/>
      </a:folHlink>
    </a:clrScheme>
    <a:fontScheme name="고려청자">
      <a:majorFont>
        <a:latin typeface="Georgia"/>
        <a:ea typeface=""/>
        <a:cs typeface=""/>
        <a:font script="Grek" typeface="Arial"/>
        <a:font script="Cyrl" typeface="Arial"/>
        <a:font script="Jpan" typeface="HG明朝E"/>
        <a:font script="Hang" typeface="HY견명조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Verdana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고려청자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378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2700000" algn="tl">
              <a:srgbClr val="000000">
                <a:alpha val="43137"/>
              </a:srgbClr>
            </a:outerShdw>
          </a:effectLst>
        </a:effectStyle>
        <a:effectStyle>
          <a:effectLst>
            <a:outerShdw blurRad="38100" dist="38100" dir="3000000" algn="tl">
              <a:srgbClr val="000000">
                <a:alpha val="45490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100000"/>
            </a:lightRig>
          </a:scene3d>
          <a:sp3d contourW="12700" prstMaterial="plastic">
            <a:bevelT w="50800" h="63500"/>
            <a:contourClr>
              <a:srgbClr val="000000">
                <a:alpha val="35294"/>
              </a:srgbClr>
            </a:contourClr>
          </a:sp3d>
        </a:effectStyle>
        <a:effectStyle>
          <a:effectLst>
            <a:outerShdw blurRad="63500" dist="63500" dir="3000000" algn="tl">
              <a:srgbClr val="000000">
                <a:alpha val="50196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8600000"/>
            </a:lightRig>
          </a:scene3d>
          <a:sp3d prstMaterial="plastic">
            <a:bevelT w="101600" h="63500"/>
            <a:contourClr>
              <a:srgbClr val="000000">
                <a:alpha val="40784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5000"/>
                <a:shade val="100000"/>
                <a:hueMod val="100000"/>
                <a:satMod val="100000"/>
              </a:schemeClr>
            </a:gs>
            <a:gs pos="20000">
              <a:schemeClr val="phClr">
                <a:tint val="100000"/>
                <a:shade val="75000"/>
                <a:hueMod val="100000"/>
                <a:satMod val="100000"/>
              </a:schemeClr>
            </a:gs>
            <a:gs pos="55000">
              <a:schemeClr val="phClr">
                <a:tint val="97000"/>
                <a:shade val="100000"/>
                <a:hueMod val="100000"/>
                <a:satMod val="100000"/>
              </a:schemeClr>
            </a:gs>
            <a:gs pos="85000">
              <a:schemeClr val="phClr">
                <a:tint val="100000"/>
                <a:shade val="65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0"/>
                <a:shade val="50000"/>
                <a:hueMod val="100000"/>
                <a:satMod val="100000"/>
              </a:schemeClr>
              <a:schemeClr val="phClr">
                <a:tint val="10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Crane</Template>
  <TotalTime>4</TotalTime>
  <Words>361</Words>
  <Application>Microsoft Office PowerPoint</Application>
  <PresentationFormat>화면 슬라이드 쇼(4:3)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고려청자</vt:lpstr>
      <vt:lpstr>歎道儒心急 (탄도유심급)</vt:lpstr>
      <vt:lpstr>山河大運 盡歸此道 其源極深 其理甚遠</vt:lpstr>
      <vt:lpstr>固我心柱 乃知道味 一念在玆 萬事如意</vt:lpstr>
      <vt:lpstr>消除濁氣 兒養淑氣</vt:lpstr>
      <vt:lpstr>非徒心至 惟在正心 隱隱聰明 仙出自然 來頭百事 同歸一理</vt:lpstr>
      <vt:lpstr>他人細過 勿論我心 我心小慧 以施於人</vt:lpstr>
      <vt:lpstr>如斯大道 勿誠小事 臨勳盡料 自然有助 風雲大手 隨其器局 玄機不露 勿爲心急 功成他日 好作仙緣</vt:lpstr>
      <vt:lpstr>心兮本虛 應物無迹 心修來而知德 德惟明而是道</vt:lpstr>
      <vt:lpstr>在德不在於人 在信不在於工 在近不在於遠 在誠不在於求 不然而其然 似遠而非遠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歎道儒心急 (탄도유심급)</dc:title>
  <dc:creator>Registered User</dc:creator>
  <cp:lastModifiedBy>Registered User</cp:lastModifiedBy>
  <cp:revision>2</cp:revision>
  <dcterms:created xsi:type="dcterms:W3CDTF">2018-10-04T03:57:37Z</dcterms:created>
  <dcterms:modified xsi:type="dcterms:W3CDTF">2018-10-04T04:01:58Z</dcterms:modified>
</cp:coreProperties>
</file>