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0" name="자유형 19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57290" y="364331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4B8A-8FBE-429D-AEC5-11D30E09D152}" type="datetimeFigureOut">
              <a:rPr lang="ko-KR" altLang="en-US" smtClean="0"/>
              <a:t>2018-10-01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7C72-A673-4B44-A11F-3A0E733E2ABC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sp>
        <p:nvSpPr>
          <p:cNvPr id="21" name="제목 20"/>
          <p:cNvSpPr>
            <a:spLocks noGrp="1"/>
          </p:cNvSpPr>
          <p:nvPr>
            <p:ph type="ctrTitle"/>
          </p:nvPr>
        </p:nvSpPr>
        <p:spPr>
          <a:xfrm>
            <a:off x="457200" y="2285992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4B8A-8FBE-429D-AEC5-11D30E09D152}" type="datetimeFigureOut">
              <a:rPr lang="ko-KR" altLang="en-US" smtClean="0"/>
              <a:t>2018-10-01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7C72-A673-4B44-A11F-3A0E733E2ABC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62263" y="51347"/>
            <a:ext cx="1000131" cy="1036773"/>
            <a:chOff x="13317" y="34771"/>
            <a:chExt cx="1272534" cy="1310103"/>
          </a:xfrm>
        </p:grpSpPr>
        <p:sp>
          <p:nvSpPr>
            <p:cNvPr id="12" name="자유형 11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8" name="자유형 7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9" name="자유형 8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4B8A-8FBE-429D-AEC5-11D30E09D152}" type="datetimeFigureOut">
              <a:rPr lang="ko-KR" altLang="en-US" smtClean="0"/>
              <a:t>2018-10-01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7C72-A673-4B44-A11F-3A0E733E2AB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29454" y="428606"/>
            <a:ext cx="1757346" cy="5357851"/>
          </a:xfrm>
        </p:spPr>
        <p:txBody>
          <a:bodyPr vert="eaVert"/>
          <a:lstStyle>
            <a:lvl1pPr algn="l">
              <a:defRPr>
                <a:gradFill flip="none"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28596" y="428606"/>
            <a:ext cx="6357982" cy="536893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4B8A-8FBE-429D-AEC5-11D30E09D152}" type="datetimeFigureOut">
              <a:rPr lang="ko-KR" altLang="en-US" smtClean="0"/>
              <a:t>2018-10-01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7C72-A673-4B44-A11F-3A0E733E2A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235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5" name="자유형 24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6" name="자유형 25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4B8A-8FBE-429D-AEC5-11D30E09D152}" type="datetimeFigureOut">
              <a:rPr lang="ko-KR" altLang="en-US" smtClean="0"/>
              <a:t>2018-10-01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7C72-A673-4B44-A11F-3A0E733E2AB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71407" y="106210"/>
            <a:ext cx="1000131" cy="1036773"/>
            <a:chOff x="13317" y="34771"/>
            <a:chExt cx="1272534" cy="1310103"/>
          </a:xfrm>
        </p:grpSpPr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21" name="자유형 20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4414" y="1857364"/>
            <a:ext cx="69071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4B8A-8FBE-429D-AEC5-11D30E09D152}" type="datetimeFigureOut">
              <a:rPr lang="ko-KR" altLang="en-US" smtClean="0"/>
              <a:t>2018-10-01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7C72-A673-4B44-A11F-3A0E733E2AB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4414" y="3286124"/>
            <a:ext cx="6915144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 marL="1828800" indent="0">
              <a:buNone/>
              <a:defRPr sz="1400">
                <a:solidFill>
                  <a:schemeClr val="tx1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142845" y="1857364"/>
            <a:ext cx="1000131" cy="1036773"/>
            <a:chOff x="13317" y="34771"/>
            <a:chExt cx="1272534" cy="1310103"/>
          </a:xfrm>
        </p:grpSpPr>
        <p:sp>
          <p:nvSpPr>
            <p:cNvPr id="26" name="자유형 25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7" name="자유형 26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8" name="자유형 27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9" name="자유형 28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30" name="자유형 29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11" name="자유형 10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2" name="자유형 11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4B8A-8FBE-429D-AEC5-11D30E09D152}" type="datetimeFigureOut">
              <a:rPr lang="ko-KR" altLang="en-US" smtClean="0"/>
              <a:t>2018-10-01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7C72-A673-4B44-A11F-3A0E733E2AB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1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4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4B8A-8FBE-429D-AEC5-11D30E09D152}" type="datetimeFigureOut">
              <a:rPr lang="ko-KR" altLang="en-US" smtClean="0"/>
              <a:t>2018-10-01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7C72-A673-4B44-A11F-3A0E733E2ABC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71407" y="71414"/>
            <a:ext cx="1000131" cy="1036774"/>
            <a:chOff x="13317" y="34771"/>
            <a:chExt cx="1272535" cy="1310104"/>
          </a:xfrm>
        </p:grpSpPr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/>
          </p:nvSpPr>
          <p:spPr bwMode="gray">
            <a:xfrm>
              <a:off x="969940" y="1030550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4" name="자유형 23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6" name="자유형 15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  <a:prstDash val="solid"/>
                </a:ln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4B8A-8FBE-429D-AEC5-11D30E09D152}" type="datetimeFigureOut">
              <a:rPr lang="ko-KR" altLang="en-US" smtClean="0"/>
              <a:t>2018-10-01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7C72-A673-4B44-A11F-3A0E733E2ABC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106211"/>
            <a:ext cx="1000131" cy="1036773"/>
            <a:chOff x="13317" y="34771"/>
            <a:chExt cx="1272534" cy="1310103"/>
          </a:xfrm>
        </p:grpSpPr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2" name="자유형 11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4B8A-8FBE-429D-AEC5-11D30E09D152}" type="datetimeFigureOut">
              <a:rPr lang="ko-KR" altLang="en-US" smtClean="0"/>
              <a:t>2018-10-01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7C72-A673-4B44-A11F-3A0E733E2ABC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06400" y="384598"/>
            <a:ext cx="7500990" cy="481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b"/>
          <a:lstStyle>
            <a:lvl1pPr algn="l">
              <a:defRPr sz="2400" b="1">
                <a:ln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7662" y="1089026"/>
            <a:ext cx="4686304" cy="50546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71580" y="1089026"/>
            <a:ext cx="2686038" cy="50546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4B8A-8FBE-429D-AEC5-11D30E09D152}" type="datetimeFigureOut">
              <a:rPr lang="ko-KR" altLang="en-US" smtClean="0"/>
              <a:t>2018-10-01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7C72-A673-4B44-A11F-3A0E733E2AB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자유형 10"/>
          <p:cNvSpPr>
            <a:spLocks/>
          </p:cNvSpPr>
          <p:nvPr/>
        </p:nvSpPr>
        <p:spPr bwMode="gray">
          <a:xfrm>
            <a:off x="340905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gray">
          <a:xfrm>
            <a:off x="71407" y="653955"/>
            <a:ext cx="247040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gray">
          <a:xfrm>
            <a:off x="73902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4" name="자유형 13"/>
          <p:cNvSpPr>
            <a:spLocks/>
          </p:cNvSpPr>
          <p:nvPr/>
        </p:nvSpPr>
        <p:spPr bwMode="gray">
          <a:xfrm>
            <a:off x="823251" y="894237"/>
            <a:ext cx="248287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gray">
          <a:xfrm>
            <a:off x="344103" y="376692"/>
            <a:ext cx="479107" cy="517546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29190" y="928670"/>
            <a:ext cx="3857652" cy="928694"/>
          </a:xfrm>
        </p:spPr>
        <p:txBody>
          <a:bodyPr anchor="b"/>
          <a:lstStyle>
            <a:lvl1pPr algn="l">
              <a:defRPr sz="2000" b="1">
                <a:ln>
                  <a:noFill/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9190" y="1928802"/>
            <a:ext cx="3857652" cy="33575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4B8A-8FBE-429D-AEC5-11D30E09D152}" type="datetimeFigureOut">
              <a:rPr lang="ko-KR" altLang="en-US" smtClean="0"/>
              <a:t>2018-10-01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7C72-A673-4B44-A11F-3A0E733E2AB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 rot="21422455">
            <a:off x="609122" y="1000108"/>
            <a:ext cx="4000528" cy="4857784"/>
          </a:xfrm>
          <a:prstGeom prst="rect">
            <a:avLst/>
          </a:prstGeom>
          <a:solidFill>
            <a:srgbClr val="F8F8F8"/>
          </a:solidFill>
          <a:ln w="3175" cap="sq" cmpd="sng" algn="ctr">
            <a:solidFill>
              <a:srgbClr val="C0C0C0"/>
            </a:solidFill>
            <a:prstDash val="solid"/>
          </a:ln>
          <a:effectLst>
            <a:outerShdw blurRad="57150" dist="381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3"/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"/>
          </p:nvPr>
        </p:nvSpPr>
        <p:spPr>
          <a:xfrm>
            <a:off x="642910" y="1000108"/>
            <a:ext cx="4004390" cy="4857784"/>
          </a:xfrm>
          <a:prstGeom prst="rect">
            <a:avLst/>
          </a:prstGeom>
          <a:solidFill>
            <a:schemeClr val="accent3"/>
          </a:solidFill>
          <a:ln w="3175" cap="sq" cmpd="sng" algn="ctr">
            <a:solidFill>
              <a:srgbClr val="F8F8F8"/>
            </a:solidFill>
            <a:prstDash val="solid"/>
            <a:miter lim="800000"/>
          </a:ln>
          <a:effectLst>
            <a:outerShdw blurRad="38100" dist="50800" dir="3000000" algn="tl" rotWithShape="0">
              <a:srgbClr val="000000">
                <a:alpha val="40000"/>
              </a:srgbClr>
            </a:outerShdw>
          </a:effectLst>
          <a:sp3d contourW="12700" prstMaterial="plastic">
            <a:contourClr>
              <a:srgbClr val="000000">
                <a:alpha val="35294"/>
              </a:srgbClr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grpSp>
        <p:nvGrpSpPr>
          <p:cNvPr id="3" name="그룹 2"/>
          <p:cNvGrpSpPr/>
          <p:nvPr/>
        </p:nvGrpSpPr>
        <p:grpSpPr>
          <a:xfrm>
            <a:off x="8116469" y="45696"/>
            <a:ext cx="1000131" cy="1036773"/>
            <a:chOff x="13317" y="34771"/>
            <a:chExt cx="1272534" cy="1310103"/>
          </a:xfrm>
        </p:grpSpPr>
        <p:sp>
          <p:nvSpPr>
            <p:cNvPr id="13" name="자유형 12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61000">
                <a:schemeClr val="bg1">
                  <a:alpha val="40000"/>
                </a:schemeClr>
              </a:gs>
            </a:gsLst>
            <a:lin ang="5400000" scaled="1"/>
            <a:tileRect/>
          </a:gradFill>
          <a:ln w="1905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A534B8A-8FBE-429D-AEC5-11D30E09D152}" type="datetimeFigureOut">
              <a:rPr lang="ko-KR" altLang="en-US" smtClean="0"/>
              <a:t>2018-10-01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18D7C72-A673-4B44-A11F-3A0E733E2AB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7030A0"/>
          </a:solidFill>
          <a:scene3d>
            <a:camera prst="orthographicFront" fov="0">
              <a:rot lat="0" lon="0" rev="0"/>
            </a:camera>
            <a:lightRig rig="glow" dir="t">
              <a:rot lat="0" lon="0" rev="4500000"/>
            </a:lightRig>
          </a:scene3d>
          <a:sp3d>
            <a:bevelT w="165100" prst="coolSlant"/>
          </a:sp3d>
        </p:spPr>
        <p:txBody>
          <a:bodyPr vert="horz" rtlCol="0" anchor="ctr">
            <a:normAutofit/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1" latinLnBrk="1" hangingPunct="1">
        <a:spcBef>
          <a:spcPct val="0"/>
        </a:spcBef>
        <a:buNone/>
        <a:defRPr kumimoji="0" sz="2400" b="1" kern="1200" spc="50" dirty="0" smtClean="0">
          <a:ln>
            <a:noFill/>
            <a:prstDash val="solid"/>
          </a:ln>
          <a:gradFill flip="none" rotWithShape="1">
            <a:gsLst>
              <a:gs pos="0">
                <a:schemeClr val="tx2"/>
              </a:gs>
              <a:gs pos="26000">
                <a:schemeClr val="tx2"/>
              </a:gs>
              <a:gs pos="41000">
                <a:schemeClr val="tx2">
                  <a:shade val="90000"/>
                </a:schemeClr>
              </a:gs>
              <a:gs pos="67000">
                <a:schemeClr val="tx2">
                  <a:shade val="50000"/>
                </a:schemeClr>
              </a:gs>
              <a:gs pos="95000">
                <a:schemeClr val="tx2"/>
              </a:gs>
            </a:gsLst>
            <a:lin ang="5400000" scaled="1"/>
            <a:tileRect/>
          </a:gradFill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²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"/>
        <a:buChar char="u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"/>
        <a:buChar char="u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"/>
        <a:buChar char="u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"/>
        <a:buChar char="u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tx2"/>
        </a:buClr>
        <a:buSzPct val="60000"/>
        <a:buFont typeface="Wingdings"/>
        <a:buChar char="u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"/>
        <a:buChar char="u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55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50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3600" smtClean="0"/>
              <a:t>不然其然 </a:t>
            </a:r>
            <a:r>
              <a:rPr lang="en-US" altLang="ko-KR" sz="3600" smtClean="0"/>
              <a:t>(</a:t>
            </a:r>
            <a:r>
              <a:rPr lang="ko-KR" altLang="en-US" sz="3600" smtClean="0"/>
              <a:t>불연기연</a:t>
            </a:r>
            <a:r>
              <a:rPr lang="en-US" altLang="ko-KR" sz="3600" smtClean="0"/>
              <a:t>)</a:t>
            </a:r>
            <a:endParaRPr lang="ko-KR" altLang="en-US" sz="3600"/>
          </a:p>
        </p:txBody>
      </p:sp>
    </p:spTree>
    <p:extLst>
      <p:ext uri="{BB962C8B-B14F-4D97-AF65-F5344CB8AC3E}">
        <p14:creationId xmlns:p14="http://schemas.microsoft.com/office/powerpoint/2010/main" val="3529789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歌曰 而千古之萬物兮 各有成各有形 所見以論之則 其然而似然 所自以度之則 其遠而甚遠 是亦杳然之事 難測之言 我思我則 父母在玆 後思後則 子孫存彼 來世而比之則理無 異於我思我 去世而尋之則或難分於人爲人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2176264"/>
            <a:ext cx="8229600" cy="1900808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노래하기를</a:t>
            </a:r>
            <a:r>
              <a:rPr lang="en-US" altLang="ko-KR" dirty="0" smtClean="0"/>
              <a:t>... </a:t>
            </a:r>
            <a:r>
              <a:rPr lang="ko-KR" altLang="en-US" dirty="0" smtClean="0"/>
              <a:t>천고의 만물이여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각각 이룸이 있고 각각 형상이 있도다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보는 바로 말하면 그렇고 그런듯하나 그 부터 온 바를 헤아리면 멀고도 심히 멀도다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또한 아득한 일이요 헤아리기 어려운 말이로다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나의 나 된 것을 생각하면 부모가 이에 계시고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뒤에 뒤 될 것을 생각하면 자손이 저기 있도다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오는 세상에 견주면 이치가 나의 나 된 것을 생각함에 다름이 없고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지난 세상에서 찾으면 의심컨대 사람으로서 </a:t>
            </a:r>
            <a:r>
              <a:rPr lang="ko-KR" altLang="en-US" dirty="0" err="1" smtClean="0"/>
              <a:t>사람된</a:t>
            </a:r>
            <a:r>
              <a:rPr lang="ko-KR" altLang="en-US" dirty="0" smtClean="0"/>
              <a:t> 것을 분간키 어렵도다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44641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647056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2. </a:t>
            </a:r>
            <a:r>
              <a:rPr lang="zh-TW" altLang="en-US" dirty="0" smtClean="0"/>
              <a:t>噫 如斯之忖度兮 由其然而看之則 其然如其然 探不然而思之則 不然于不然 何者 太古兮 天皇氏 豈爲人 豈爲王 斯人之無根兮 胡不曰 不然也 世間 孰能無父母之人 考其先則 其然其然 又其然之故也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2680320"/>
            <a:ext cx="8229600" cy="1612776"/>
          </a:xfrm>
        </p:spPr>
        <p:txBody>
          <a:bodyPr/>
          <a:lstStyle/>
          <a:p>
            <a:r>
              <a:rPr lang="ko-KR" altLang="en-US" dirty="0" smtClean="0"/>
              <a:t>아</a:t>
            </a:r>
            <a:r>
              <a:rPr lang="en-US" altLang="ko-KR" dirty="0" smtClean="0"/>
              <a:t>! </a:t>
            </a:r>
            <a:r>
              <a:rPr lang="ko-KR" altLang="en-US" dirty="0" smtClean="0"/>
              <a:t>이같이 </a:t>
            </a:r>
            <a:r>
              <a:rPr lang="ko-KR" altLang="en-US" dirty="0" err="1" smtClean="0"/>
              <a:t>헤아림이여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 그러함을 미루어 보면 기연은 기연이나 그렇지 않음을 찾아서 생각하면 불연은 불연이라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왜그런가</a:t>
            </a:r>
            <a:r>
              <a:rPr lang="en-US" altLang="ko-KR" dirty="0" smtClean="0"/>
              <a:t>. </a:t>
            </a:r>
            <a:r>
              <a:rPr lang="ko-KR" altLang="en-US" dirty="0" smtClean="0"/>
              <a:t>태고에 </a:t>
            </a:r>
            <a:r>
              <a:rPr lang="ko-KR" altLang="en-US" dirty="0" err="1" smtClean="0"/>
              <a:t>천황씨는</a:t>
            </a:r>
            <a:r>
              <a:rPr lang="ko-KR" altLang="en-US" dirty="0" smtClean="0"/>
              <a:t> 어떻게 사람이 되었으며 어떻게 임금이 되었는가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사람의 근본이 없음이여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어찌 불연이라고 이르지 않겠는가</a:t>
            </a:r>
            <a:r>
              <a:rPr lang="en-US" altLang="ko-KR" dirty="0" smtClean="0"/>
              <a:t>. </a:t>
            </a:r>
            <a:r>
              <a:rPr lang="ko-KR" altLang="en-US" dirty="0" smtClean="0"/>
              <a:t>세상에 누가 부모 없는 사람이 있겠는가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 선조를 상고하면 그렇고 그렇고 또 그 </a:t>
            </a:r>
            <a:r>
              <a:rPr lang="ko-KR" altLang="en-US" dirty="0" err="1" smtClean="0"/>
              <a:t>런</a:t>
            </a:r>
            <a:r>
              <a:rPr lang="ko-KR" altLang="en-US" dirty="0" smtClean="0"/>
              <a:t> 까닭이니라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32715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71906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3. </a:t>
            </a:r>
            <a:r>
              <a:rPr lang="zh-TW" altLang="en-US" dirty="0" smtClean="0"/>
              <a:t>然而爲世 作之君作之師 君者以法造之 師者以禮敎之 君無傳位之君而法綱何受 師無受訓之師而禮義安效 不知也不知也 生以知之而然耶 無爲化也而然耶 以知而言之 心在於 暗暗之中 以化而言之 理遠於茫茫之間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040360"/>
            <a:ext cx="8229600" cy="2116832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그렇게 세상이 되어서 임금을 내고 스승을 내었으니 임금은 법을 만들고 스승은 예를 가르쳤느니라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임금은 </a:t>
            </a:r>
            <a:r>
              <a:rPr lang="ko-KR" altLang="en-US" dirty="0" err="1" smtClean="0"/>
              <a:t>맨처음</a:t>
            </a:r>
            <a:r>
              <a:rPr lang="ko-KR" altLang="en-US" dirty="0" smtClean="0"/>
              <a:t> 자리를 전해준 임금이 없건마는 </a:t>
            </a:r>
            <a:r>
              <a:rPr lang="ko-KR" altLang="en-US" dirty="0" err="1" smtClean="0"/>
              <a:t>법강을</a:t>
            </a:r>
            <a:r>
              <a:rPr lang="ko-KR" altLang="en-US" dirty="0" smtClean="0"/>
              <a:t> 어디서 받았으며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스승은 </a:t>
            </a:r>
            <a:r>
              <a:rPr lang="ko-KR" altLang="en-US" dirty="0" err="1" smtClean="0"/>
              <a:t>맨처음</a:t>
            </a:r>
            <a:r>
              <a:rPr lang="ko-KR" altLang="en-US" dirty="0" smtClean="0"/>
              <a:t> 가르침을 받은 스승이 없건마는 예의를 어디서 본받았을까</a:t>
            </a:r>
            <a:r>
              <a:rPr lang="en-US" altLang="ko-KR" dirty="0" smtClean="0"/>
              <a:t>. </a:t>
            </a:r>
            <a:r>
              <a:rPr lang="ko-KR" altLang="en-US" dirty="0" smtClean="0"/>
              <a:t>알지 못하고 알지 못할 일이로다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나면서부터 알아서 그러함인가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자연히 화해서 그러함인가</a:t>
            </a:r>
            <a:r>
              <a:rPr lang="en-US" altLang="ko-KR" dirty="0" smtClean="0"/>
              <a:t>. </a:t>
            </a:r>
            <a:r>
              <a:rPr lang="ko-KR" altLang="en-US" dirty="0" smtClean="0"/>
              <a:t>나면서부터 알았다 할지라도 마음은 어두운 가운데 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자연히 화했다 해도 이치는 아득한 사이에 있도다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04951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50304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4. </a:t>
            </a:r>
            <a:r>
              <a:rPr lang="zh-TW" altLang="en-US" dirty="0" smtClean="0"/>
              <a:t>夫如是則 不知不然故 不曰不然 乃知其然故 乃恃其然者也 於是而揣其末 究其本則 物爲物理爲理之大業 幾遠矣哉 況又斯世之人兮 胡無知胡無知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2752328"/>
            <a:ext cx="8229600" cy="1324744"/>
          </a:xfrm>
        </p:spPr>
        <p:txBody>
          <a:bodyPr/>
          <a:lstStyle/>
          <a:p>
            <a:r>
              <a:rPr lang="ko-KR" altLang="en-US" dirty="0" smtClean="0"/>
              <a:t>무릇 이와 같은 즉 불연은 알지 못하므로 불연을 말하지 못하고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기연은 알 수 있으므로 이에 기연을 믿는 것이라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이에 그 끝을 헤아리고 그 근본을 캐어본 즉 만물이 만물되고 이치가 </a:t>
            </a:r>
            <a:r>
              <a:rPr lang="ko-KR" altLang="en-US" dirty="0" err="1" smtClean="0"/>
              <a:t>이치된</a:t>
            </a:r>
            <a:r>
              <a:rPr lang="ko-KR" altLang="en-US" dirty="0" smtClean="0"/>
              <a:t> 큰 일이 얼마나 먼 것이냐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하물며 또한 이세상 사람이여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어찌하여 앎이 없는고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어찌하여 앎이 없는고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56981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5. </a:t>
            </a:r>
            <a:r>
              <a:rPr lang="zh-TW" altLang="en-US" dirty="0" smtClean="0"/>
              <a:t>數定之幾年兮 運自來而復之 古今之不變兮 豈謂運豈謂復 於萬物之不然兮 數之而明之 記之而鑑之 四時之有序兮 胡爲然胡爲然 山上之有水兮 其可然其可然 赤子之穉穉兮 不言知夫父母 胡無知胡無知 斯世人兮 胡無知 聖人之以生兮 河一淸千年 運自來而復 歟 水自知而變歟 耕牛之聞言兮 如有心如有知 以力之足爲兮 何以苦何以死 烏子之反哺 兮 彼亦知夫孝悌 玄鳥之知主兮 貧亦歸貧亦歸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2968352"/>
            <a:ext cx="8229600" cy="3412976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수가 정해진지 몇 </a:t>
            </a:r>
            <a:r>
              <a:rPr lang="ko-KR" altLang="en-US" dirty="0" err="1" smtClean="0"/>
              <a:t>해런고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운이 스스로 와서 회복되도다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예와 이제가 변치 않음이여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어찌 운이라 하며 어찌 회복이라 하는가</a:t>
            </a:r>
            <a:r>
              <a:rPr lang="en-US" altLang="ko-KR" dirty="0" smtClean="0"/>
              <a:t>. </a:t>
            </a:r>
            <a:r>
              <a:rPr lang="ko-KR" altLang="en-US" dirty="0" smtClean="0"/>
              <a:t>만물의 불연이여</a:t>
            </a:r>
            <a:r>
              <a:rPr lang="en-US" altLang="ko-KR" dirty="0" smtClean="0"/>
              <a:t>, </a:t>
            </a:r>
            <a:r>
              <a:rPr lang="ko-KR" altLang="en-US" dirty="0" smtClean="0"/>
              <a:t>헤어서 밝히고 기록하여 밝히리라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사시의 차례가 있음이여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어찌하여 그리 되었으며 어찌하여 그리 되었는고</a:t>
            </a:r>
            <a:r>
              <a:rPr lang="en-US" altLang="ko-KR" dirty="0" smtClean="0"/>
              <a:t>. </a:t>
            </a:r>
            <a:r>
              <a:rPr lang="ko-KR" altLang="en-US" dirty="0" smtClean="0"/>
              <a:t>산 위에 물이 있음이여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그것이 그럴 수 있으며 그것이 그럴 수 있는가</a:t>
            </a:r>
            <a:r>
              <a:rPr lang="en-US" altLang="ko-KR" dirty="0" smtClean="0"/>
              <a:t>. </a:t>
            </a:r>
            <a:r>
              <a:rPr lang="ko-KR" altLang="en-US" dirty="0" smtClean="0"/>
              <a:t>갓난 아기의 어리고 어림이여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말은 못해도 부모를 아는데 어찌하여 앎이 없는고</a:t>
            </a:r>
            <a:r>
              <a:rPr lang="en-US" altLang="ko-KR" dirty="0" smtClean="0"/>
              <a:t>. </a:t>
            </a:r>
            <a:r>
              <a:rPr lang="ko-KR" altLang="en-US" dirty="0" smtClean="0"/>
              <a:t>어찌하여 앎이 없는고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세상 사람이여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어찌하여 앎이 없는고</a:t>
            </a:r>
            <a:r>
              <a:rPr lang="en-US" altLang="ko-KR" dirty="0" smtClean="0"/>
              <a:t>. </a:t>
            </a:r>
            <a:r>
              <a:rPr lang="ko-KR" altLang="en-US" dirty="0" smtClean="0"/>
              <a:t>성인의 </a:t>
            </a:r>
            <a:r>
              <a:rPr lang="ko-KR" altLang="en-US" dirty="0" err="1" smtClean="0"/>
              <a:t>나심이여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황하수가 천 년에 한번씩 맑아진다니 운이 스스로 와서 회복되는 것인가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물이 스스로 알고 변하는 것인가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밭가는</a:t>
            </a:r>
            <a:r>
              <a:rPr lang="ko-KR" altLang="en-US" dirty="0" smtClean="0"/>
              <a:t> 소가 사람의 말을 </a:t>
            </a:r>
            <a:r>
              <a:rPr lang="ko-KR" altLang="en-US" dirty="0" err="1" smtClean="0"/>
              <a:t>들음이여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마음이 있는듯하며 앎이 있는 듯하도다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힘으로써 족히 할 수 있음이여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왜 고생을 하며 왜 죽는가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가마귀</a:t>
            </a:r>
            <a:r>
              <a:rPr lang="ko-KR" altLang="en-US" dirty="0" smtClean="0"/>
              <a:t> 새끼가 도로 </a:t>
            </a:r>
            <a:r>
              <a:rPr lang="ko-KR" altLang="en-US" dirty="0" err="1" smtClean="0"/>
              <a:t>먹임이여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저것도 또한 효도와 공경을 알고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제비가 주인을 앎이여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가난해도 또 돌아오고 가난해도 또 돌아오도다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2637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62670"/>
            <a:ext cx="8229600" cy="1354162"/>
          </a:xfrm>
        </p:spPr>
        <p:txBody>
          <a:bodyPr>
            <a:normAutofit/>
          </a:bodyPr>
          <a:lstStyle/>
          <a:p>
            <a:r>
              <a:rPr lang="en-US" altLang="zh-TW" smtClean="0"/>
              <a:t>6. </a:t>
            </a:r>
            <a:r>
              <a:rPr lang="zh-TW" altLang="en-US" smtClean="0"/>
              <a:t>是故 難必者不然 易斷者其然 比之於究其遠則 不然不然 又不然之事 付之於造物者則 其然其然 又其然之理哉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2392288"/>
            <a:ext cx="8229600" cy="1036712"/>
          </a:xfrm>
        </p:spPr>
        <p:txBody>
          <a:bodyPr/>
          <a:lstStyle/>
          <a:p>
            <a:r>
              <a:rPr lang="ko-KR" altLang="en-US" dirty="0" smtClean="0"/>
              <a:t>이러므로 </a:t>
            </a:r>
            <a:r>
              <a:rPr lang="ko-KR" altLang="en-US" dirty="0" err="1" smtClean="0"/>
              <a:t>기필키</a:t>
            </a:r>
            <a:r>
              <a:rPr lang="ko-KR" altLang="en-US" dirty="0" smtClean="0"/>
              <a:t> 어려운 것은 불연이요</a:t>
            </a:r>
            <a:r>
              <a:rPr lang="en-US" altLang="ko-KR" dirty="0" smtClean="0"/>
              <a:t>, </a:t>
            </a:r>
            <a:r>
              <a:rPr lang="ko-KR" altLang="en-US" dirty="0" smtClean="0"/>
              <a:t>판단하기 쉬운 것은 기연이라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먼데를 캐어 견주어 생각하면 그렇지 않고 그렇지 않고 또 그렇지 않은 일이요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조물자에</a:t>
            </a:r>
            <a:r>
              <a:rPr lang="ko-KR" altLang="en-US" dirty="0" smtClean="0"/>
              <a:t> 부쳐 보면 그렇고 그렇고 또 그러한 </a:t>
            </a:r>
            <a:r>
              <a:rPr lang="ko-KR" altLang="en-US" dirty="0" err="1" smtClean="0"/>
              <a:t>이치인저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03539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려청자">
  <a:themeElements>
    <a:clrScheme name="고려청자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고려청자">
      <a:majorFont>
        <a:latin typeface="Georgia"/>
        <a:ea typeface=""/>
        <a:cs typeface=""/>
        <a:font script="Grek" typeface="Arial"/>
        <a:font script="Cyrl" typeface="Arial"/>
        <a:font script="Jpan" typeface="HG明朝E"/>
        <a:font script="Hang" typeface="HY견명조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고려청자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5000"/>
                <a:shade val="100000"/>
                <a:hueMod val="100000"/>
                <a:satMod val="100000"/>
              </a:schemeClr>
            </a:gs>
            <a:gs pos="20000">
              <a:schemeClr val="phClr">
                <a:tint val="100000"/>
                <a:shade val="75000"/>
                <a:hueMod val="100000"/>
                <a:satMod val="100000"/>
              </a:schemeClr>
            </a:gs>
            <a:gs pos="55000">
              <a:schemeClr val="phClr">
                <a:tint val="97000"/>
                <a:shade val="100000"/>
                <a:hueMod val="100000"/>
                <a:satMod val="100000"/>
              </a:schemeClr>
            </a:gs>
            <a:gs pos="85000">
              <a:schemeClr val="phClr">
                <a:tint val="100000"/>
                <a:shade val="65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0"/>
                <a:shade val="50000"/>
                <a:hueMod val="100000"/>
                <a:satMod val="100000"/>
              </a:schemeClr>
              <a:schemeClr val="phClr">
                <a:tint val="10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Crane</Template>
  <TotalTime>6</TotalTime>
  <Words>963</Words>
  <Application>Microsoft Office PowerPoint</Application>
  <PresentationFormat>화면 슬라이드 쇼(4:3)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고려청자</vt:lpstr>
      <vt:lpstr>不然其然 (불연기연)</vt:lpstr>
      <vt:lpstr>1. 歌曰 而千古之萬物兮 各有成各有形 所見以論之則 其然而似然 所自以度之則 其遠而甚遠 是亦杳然之事 難測之言 我思我則 父母在玆 後思後則 子孫存彼 來世而比之則理無 異於我思我 去世而尋之則或難分於人爲人</vt:lpstr>
      <vt:lpstr>2. 噫 如斯之忖度兮 由其然而看之則 其然如其然 探不然而思之則 不然于不然 何者 太古兮 天皇氏 豈爲人 豈爲王 斯人之無根兮 胡不曰 不然也 世間 孰能無父母之人 考其先則 其然其然 又其然之故也</vt:lpstr>
      <vt:lpstr>3. 然而爲世 作之君作之師 君者以法造之 師者以禮敎之 君無傳位之君而法綱何受 師無受訓之師而禮義安效 不知也不知也 生以知之而然耶 無爲化也而然耶 以知而言之 心在於 暗暗之中 以化而言之 理遠於茫茫之間</vt:lpstr>
      <vt:lpstr>4. 夫如是則 不知不然故 不曰不然 乃知其然故 乃恃其然者也 於是而揣其末 究其本則 物爲物理爲理之大業 幾遠矣哉 況又斯世之人兮 胡無知胡無知</vt:lpstr>
      <vt:lpstr>5. 數定之幾年兮 運自來而復之 古今之不變兮 豈謂運豈謂復 於萬物之不然兮 數之而明之 記之而鑑之 四時之有序兮 胡爲然胡爲然 山上之有水兮 其可然其可然 赤子之穉穉兮 不言知夫父母 胡無知胡無知 斯世人兮 胡無知 聖人之以生兮 河一淸千年 運自來而復 歟 水自知而變歟 耕牛之聞言兮 如有心如有知 以力之足爲兮 何以苦何以死 烏子之反哺 兮 彼亦知夫孝悌 玄鳥之知主兮 貧亦歸貧亦歸</vt:lpstr>
      <vt:lpstr>6. 是故 難必者不然 易斷者其然 比之於究其遠則 不然不然 又不然之事 付之於造物者則 其然其然 又其然之理哉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不然其然 (불연기연)</dc:title>
  <dc:creator>Registered User</dc:creator>
  <cp:lastModifiedBy>Registered User</cp:lastModifiedBy>
  <cp:revision>4</cp:revision>
  <dcterms:created xsi:type="dcterms:W3CDTF">2018-10-01T01:12:57Z</dcterms:created>
  <dcterms:modified xsi:type="dcterms:W3CDTF">2018-10-01T01:20:22Z</dcterms:modified>
</cp:coreProperties>
</file>