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  <a:solidFill>
            <a:srgbClr val="7030A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>
            <a:lvl1pPr algn="ctr">
              <a:defRPr sz="3200">
                <a:latin typeface="HY궁서B" panose="02030600000101010101" pitchFamily="18" charset="-127"/>
                <a:ea typeface="HY궁서B" panose="02030600000101010101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905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3AA0559F-77E0-43B0-BD2B-4E2B5666DCEE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4F51C6F-FB5D-4813-8203-90C096743A4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1" hangingPunct="1">
        <a:spcBef>
          <a:spcPct val="0"/>
        </a:spcBef>
        <a:buNone/>
        <a:defRPr sz="2400" kern="1200" cap="all" spc="50" baseline="0">
          <a:solidFill>
            <a:schemeClr val="tx1"/>
          </a:solidFill>
          <a:latin typeface="HY동녘B" panose="02030600000101010101" pitchFamily="18" charset="-127"/>
          <a:ea typeface="HY동녘B" panose="02030600000101010101" pitchFamily="18" charset="-127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HY신명조" panose="02030600000101010101" pitchFamily="18" charset="-127"/>
          <a:ea typeface="HY신명조" panose="02030600000101010101" pitchFamily="18" charset="-127"/>
          <a:cs typeface="+mn-cs"/>
        </a:defRPr>
      </a:lvl1pPr>
      <a:lvl2pPr marL="742950" indent="-28575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HY신명조" panose="02030600000101010101" pitchFamily="18" charset="-127"/>
          <a:ea typeface="HY신명조" panose="02030600000101010101" pitchFamily="18" charset="-127"/>
          <a:cs typeface="+mn-cs"/>
        </a:defRPr>
      </a:lvl2pPr>
      <a:lvl3pPr marL="11430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HY신명조" panose="02030600000101010101" pitchFamily="18" charset="-127"/>
          <a:ea typeface="HY신명조" panose="02030600000101010101" pitchFamily="18" charset="-127"/>
          <a:cs typeface="+mn-cs"/>
        </a:defRPr>
      </a:lvl3pPr>
      <a:lvl4pPr marL="16002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HY신명조" panose="02030600000101010101" pitchFamily="18" charset="-127"/>
          <a:ea typeface="HY신명조" panose="02030600000101010101" pitchFamily="18" charset="-127"/>
          <a:cs typeface="+mn-cs"/>
        </a:defRPr>
      </a:lvl4pPr>
      <a:lvl5pPr marL="20574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HY신명조" panose="02030600000101010101" pitchFamily="18" charset="-127"/>
          <a:ea typeface="HY신명조" panose="02030600000101010101" pitchFamily="18" charset="-127"/>
          <a:cs typeface="+mn-cs"/>
        </a:defRPr>
      </a:lvl5pPr>
      <a:lvl6pPr marL="25146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 anchor="ctr"/>
          <a:lstStyle/>
          <a:p>
            <a:r>
              <a:rPr lang="ko-KR" altLang="en-US" sz="5400" dirty="0" err="1" smtClean="0"/>
              <a:t>논학</a:t>
            </a:r>
            <a:r>
              <a:rPr lang="ko-KR" altLang="en-US" sz="5400" dirty="0" err="1"/>
              <a:t>문</a:t>
            </a:r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926688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7924800" cy="186308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dirty="0" smtClean="0"/>
              <a:t>9. </a:t>
            </a:r>
            <a:r>
              <a:rPr lang="zh-TW" altLang="en-US" dirty="0" smtClean="0"/>
              <a:t>曰何爲其然也 曰吾道無爲而化矣 守其心正其氣 率其性受其敎 化出於自然之中也 西人 言無次第 書無皂白而 頓無爲天主之端 只祝自爲身之謀 身無氣化之神 學無天主之敎 有形無迹 如思無呪 道近虛無 學非天主 豈可謂無異者乎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896344"/>
            <a:ext cx="7924800" cy="2260848"/>
          </a:xfrm>
        </p:spPr>
        <p:txBody>
          <a:bodyPr/>
          <a:lstStyle/>
          <a:p>
            <a:r>
              <a:rPr lang="ko-KR" altLang="en-US" dirty="0" smtClean="0"/>
              <a:t>묻기를 「어찌하여 그렇게 됩니까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「우리 도는 무위이화라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마음을 지키고 그 기운을 바르게 하고 한울님 성품을 거느리고 한울님의 가르침을 받으면 자연한 가운데 화해나는 것이요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서양 사람은 말에 차례가 없고 글에 순서가 없으며 도무지 한울님을 위하는 단서가 없고 다만 제 몸만을 위하여 빌 따름이니라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몸에는 기화지신이 없고 학에는 한울님의 </a:t>
            </a:r>
            <a:r>
              <a:rPr lang="ko-KR" altLang="en-US" dirty="0" err="1" smtClean="0"/>
              <a:t>가르</a:t>
            </a:r>
            <a:r>
              <a:rPr lang="ko-KR" altLang="en-US" dirty="0" smtClean="0"/>
              <a:t> 침이 없으니 형식은 있으나 자취가 없고 생각하는 것 같지만 주문이 없는지라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도는 허무한데 가깝고 학은 한울님 위하는 것이 아니니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어찌 다름이 없다고 하겠는가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471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418654"/>
            <a:ext cx="7924800" cy="157018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10. </a:t>
            </a:r>
            <a:r>
              <a:rPr lang="zh-TW" altLang="en-US" smtClean="0"/>
              <a:t>曰同道言之則 名其西學也 曰不然 吾亦生於東 受於東 道雖天道 學則東學 況地分東西 西何謂東 東何謂西 孔子生於魯 風於鄒 鄒魯之風 傳遺於斯世 吾道受於斯布於斯 豈可謂以西名之者乎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536304"/>
            <a:ext cx="7924800" cy="1756792"/>
          </a:xfrm>
        </p:spPr>
        <p:txBody>
          <a:bodyPr/>
          <a:lstStyle/>
          <a:p>
            <a:r>
              <a:rPr lang="ko-KR" altLang="en-US" dirty="0" smtClean="0"/>
              <a:t>묻기를 「도가 같다고 말하면 서학이라고 이름합니까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「그렇지 아니하다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내가 또한 동에서 나서 동에서 받았으니 도는 비록 천도나 학인 즉 동학이라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하물며 땅이 동서로 나뉘었으니 서를 어찌 동이라 이르며 동을 어찌 서라고 이르겠는가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공자는 </a:t>
            </a:r>
            <a:r>
              <a:rPr lang="ko-KR" altLang="en-US" dirty="0" err="1" smtClean="0"/>
              <a:t>노나라에</a:t>
            </a:r>
            <a:r>
              <a:rPr lang="ko-KR" altLang="en-US" dirty="0" smtClean="0"/>
              <a:t> 나시어 </a:t>
            </a:r>
            <a:r>
              <a:rPr lang="ko-KR" altLang="en-US" dirty="0" err="1" smtClean="0"/>
              <a:t>추나라에</a:t>
            </a:r>
            <a:r>
              <a:rPr lang="ko-KR" altLang="en-US" dirty="0" smtClean="0"/>
              <a:t> 도를 폈기 때문에 추로의 풍화가 이 세상에 전해 온 </a:t>
            </a:r>
            <a:r>
              <a:rPr lang="ko-KR" altLang="en-US" dirty="0" err="1" smtClean="0"/>
              <a:t>것이어늘</a:t>
            </a:r>
            <a:r>
              <a:rPr lang="ko-KR" altLang="en-US" dirty="0" smtClean="0"/>
              <a:t> 우리 도는 이 땅에서 받아 이 땅에서 폈으니 어찌 가히 서라고 이름하겠는가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46939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7924800" cy="11430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ko-KR" smtClean="0"/>
              <a:t>11. </a:t>
            </a:r>
            <a:r>
              <a:rPr lang="ko-KR" altLang="en-US" smtClean="0"/>
              <a:t>曰呪文之意何也 曰 至爲天主之字故 以呪言之 今文有古文有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104256"/>
            <a:ext cx="7924800" cy="1036712"/>
          </a:xfrm>
        </p:spPr>
        <p:txBody>
          <a:bodyPr/>
          <a:lstStyle/>
          <a:p>
            <a:r>
              <a:rPr lang="ko-KR" altLang="en-US" dirty="0" smtClean="0"/>
              <a:t>묻기를 「주문의 뜻은 무엇입니까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」대답하시기를 「지극히 한울님을 위하는 글이므로 주문이라 이르는 것이니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지금 글에도 있고 옛 글에도 있느니라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535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7924800" cy="150304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dirty="0" smtClean="0"/>
              <a:t>12. </a:t>
            </a:r>
            <a:r>
              <a:rPr lang="zh-TW" altLang="en-US" dirty="0" smtClean="0"/>
              <a:t>曰降靈之文 何爲其然也 曰至者 極焉之爲至 氣者虛靈蒼蒼 無事不涉 無事不命 然而如形而難狀 如聞而難見 是亦渾元之一氣也 今至者 於斯入道 知其氣接者也 願爲者 請祝 之意也 大降者 氣化之願也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968352"/>
            <a:ext cx="7924800" cy="1972816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묻기를 「강령의 글은 어찌하여 그렇게 됩니까」 대답하기를「지」라는 것은 지극한 것이요「기」라는 것은 </a:t>
            </a:r>
            <a:r>
              <a:rPr lang="ko-KR" altLang="en-US" dirty="0" err="1" smtClean="0"/>
              <a:t>허령이</a:t>
            </a:r>
            <a:r>
              <a:rPr lang="ko-KR" altLang="en-US" dirty="0" smtClean="0"/>
              <a:t> 창창하여 일에 간섭하지 아니함이 없고 일에 명령하지 아니함이 없으나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그러나 모양이 있는 것 같으나 형상하기 어렵고 들리는 듯하나 보기는 어려우니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이것은 또한 </a:t>
            </a:r>
            <a:r>
              <a:rPr lang="ko-KR" altLang="en-US" dirty="0" err="1" smtClean="0"/>
              <a:t>혼원한</a:t>
            </a:r>
            <a:r>
              <a:rPr lang="ko-KR" altLang="en-US" dirty="0" smtClean="0"/>
              <a:t> 한 기운이요「금지」라는 것은 도에 들어 처음으로 지기에 접함을 안다는 것이요 「</a:t>
            </a:r>
            <a:r>
              <a:rPr lang="ko-KR" altLang="en-US" dirty="0" err="1" smtClean="0"/>
              <a:t>원위</a:t>
            </a:r>
            <a:r>
              <a:rPr lang="ko-KR" altLang="en-US" dirty="0" smtClean="0"/>
              <a:t>」라는 것은 청하여 비는 뜻이요 「대강」이라는 것은 기화를 원하는 것이니라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8488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7924800" cy="186308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13. </a:t>
            </a:r>
            <a:r>
              <a:rPr lang="zh-TW" altLang="en-US" smtClean="0"/>
              <a:t>侍者 內有神靈 外有氣化 一世之人 各知不移者也 主者 稱其尊而與父母同事者也 造化者 無爲而化也 定者 合其德定其心也 永世者 人之平生也 不忘者 存想之意也 萬事者 數之多也 知者 知其道而受其知也故 明明其德 念念不忘則 至化至氣 至於至聖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968352"/>
            <a:ext cx="7924800" cy="2260848"/>
          </a:xfrm>
        </p:spPr>
        <p:txBody>
          <a:bodyPr/>
          <a:lstStyle/>
          <a:p>
            <a:r>
              <a:rPr lang="ko-KR" altLang="en-US" dirty="0" smtClean="0"/>
              <a:t>「시」라는 것은 안에 신령이 있고 밖에 기화가 있어 온 세상 사람이 각각 알아서 옮기지 않는 것이요「주」라는 것은 존칭해서 부모와 더불어 같이 섬긴다는 것이요「조화」라는 것은 무위이화요「정」이라는 것은 그 덕에 합하고 그 마음을 정한다는 것이요「영세」라는 것은 사람의 평생이요「불망」이라는 것은 생각을 보존한다는 뜻이요「만사」라는 것은 수가 많은 것이요「지」라는 것은 그 도를 알아서 그 지혜를 받는 것이니라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 그 덕을 밝고 밝게 하여 늘 생각하며 잊지 아니하면 지극히 지기에 화하여 지극한 성인에 이르느니라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5018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418654"/>
            <a:ext cx="7924800" cy="157018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14. </a:t>
            </a:r>
            <a:r>
              <a:rPr lang="zh-TW" altLang="en-US" smtClean="0"/>
              <a:t>曰天心卽人心則 何有善惡也 曰命其人 貴賤之殊 定其人 苦樂之理 然而君子之德 氣有正而心有定故 與天地合其德 小人之德 氣不正而心有移 故 與天地違其命 此非盛衰之理耶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968352"/>
            <a:ext cx="7924800" cy="1468760"/>
          </a:xfrm>
        </p:spPr>
        <p:txBody>
          <a:bodyPr/>
          <a:lstStyle/>
          <a:p>
            <a:r>
              <a:rPr lang="ko-KR" altLang="en-US" dirty="0" smtClean="0"/>
              <a:t>묻기를 「한울님 마음이 곧 사람의 마음이라면 어찌하여 선악이 있습니까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「그 사람의 귀천의 다름을 명하고 그 사람의 고락의 이치를 정했으나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그러나 군자의 덕은 기운이 바르고 마음이 정해져 있으므로 천지와 더불어 그 덕에 합하고 소인의 덕은 기운이 바르지 못하고 마음이 옮기므로 천지와 더불어 그 명에 어기나니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이것이 성쇠의 이치가 아니겠는가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8022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557808"/>
            <a:ext cx="7924800" cy="11430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15. </a:t>
            </a:r>
            <a:r>
              <a:rPr lang="zh-TW" altLang="en-US" smtClean="0"/>
              <a:t>曰一世之人 何不敬天主也 曰臨死號天 人之常情而命乃在天 天生萬民 古之聖人之所謂而 尙今彌留 然而 似然非然之間 未知詳然之故也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104256"/>
            <a:ext cx="7924800" cy="1540768"/>
          </a:xfrm>
        </p:spPr>
        <p:txBody>
          <a:bodyPr/>
          <a:lstStyle/>
          <a:p>
            <a:r>
              <a:rPr lang="ko-KR" altLang="en-US" dirty="0" smtClean="0"/>
              <a:t>묻기를 「온 세상 사람이 어찌하여 한울님을 공경치 아니합니까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「죽음에 임하여 한울님을 부르는 것은 사람의 상정이라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목숨이 한울에 있음과 한울이 만민을 내었다는 것은 옛 성인의 하신 말씀으로서 지금까지 미루어 오는 것이나 그런 것 같기도 하고 그렇지 않은 것 같기도 하여 자세한 것을 알지 못하기 때문이니라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0198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485800"/>
            <a:ext cx="7924800" cy="11430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16. </a:t>
            </a:r>
            <a:r>
              <a:rPr lang="zh-TW" altLang="en-US" smtClean="0"/>
              <a:t>曰毁道者何也 曰猶或可也 曰何以可也 曰吾道今不聞古不聞之事 今不比古不比之法也 修者如虛而有實 聞者如實而有虛也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248272"/>
            <a:ext cx="7924800" cy="1540768"/>
          </a:xfrm>
        </p:spPr>
        <p:txBody>
          <a:bodyPr/>
          <a:lstStyle/>
          <a:p>
            <a:r>
              <a:rPr lang="ko-KR" altLang="en-US" dirty="0" smtClean="0"/>
              <a:t>묻기를 「도를 훼방하는 자는 어째서입니까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「혹 그럴 수도 있느니라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」묻기를 「어찌하여 그렇습니까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「우리 도는 지금도 듣지 못하고 옛적에도 듣지 못하던 일이요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지금도 비교하지 못하고 옛적에도 비교하지 못하는 법이라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닦는 사람은 헛된 것 같지만 실지가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듣기만 하는 사람은 실지가 있는 것 같지만 헛된 것이니라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2703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346646"/>
            <a:ext cx="7924800" cy="2218258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17. </a:t>
            </a:r>
            <a:r>
              <a:rPr lang="zh-TW" altLang="en-US" smtClean="0"/>
              <a:t>曰反道而歸者何也 曰斯人者不足擧論也 曰胡不擧論也 曰敬而遠之 曰前何心而後何 心 也 曰草上之風也 曰然則 何以降靈也 曰不擇善惡也 曰無害無德耶 曰堯舜之世 民皆 爲堯舜 斯世之運 與世同歸 有害有德 在於天主 不在於我也 一一究心則 害及其身 未詳知之 然而斯人享福 不可使聞於他人 非君之所問也 非我之所關也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680321"/>
            <a:ext cx="7924800" cy="3412975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묻기를 「도를 배반하고 돌아가는 자는 어째서입니까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 대답하기를 「이런 사람은 족히 거론하지 않느니라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」묻기를 「어찌하여 거론하지 않습니까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「공경 하되 멀리할 것이니라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」묻기를 「입도할 때 마음은 무슨 마음이었으며 도를 배반할 때의 마음은 무슨 마음입니까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</a:t>
            </a:r>
            <a:r>
              <a:rPr lang="ko-KR" altLang="en-US" dirty="0" err="1" smtClean="0"/>
              <a:t>바람앞의</a:t>
            </a:r>
            <a:r>
              <a:rPr lang="ko-KR" altLang="en-US" dirty="0" smtClean="0"/>
              <a:t> 풀과 같은 것이니라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」묻기를 「그렇다면 어찌 강령이 됩니까」대답하기를 「한울님은 선악을 가리지 않기 때문이니라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」묻기를 「해도 없고 덕도 없습니까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「요순의 세상에는 백성이 다 요순같이 되었고 이 세상 운수는 세상과 같이 돌아가는지라 해가 되고 덕이 되는 것 은 한울님께 있는 것이요 나에게 있지 아니하니라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낱낱이 마음속에 헤아려 본즉 해가 그 몸에 미칠는지는 자세히 알 수 없으나 이런 사람이 복을 누리리라는 것은 다른 사람에게 듣게 해서는 안되니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그대가 물을 바도 아니요 내가 관여할 바도 아니니라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802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490662"/>
            <a:ext cx="7924800" cy="229026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dirty="0" smtClean="0"/>
              <a:t>18. </a:t>
            </a:r>
            <a:r>
              <a:rPr lang="zh-TW" altLang="en-US" dirty="0" smtClean="0"/>
              <a:t>嗚呼噫噫 諸君之問道 何若是明明也 雖我拙文 未及於精義正宗 然而矯其人 修其身 養其才 正其心 豈可有岐貳之端乎 凡天地無窮之數 道之無極之理 皆載此書 惟我諸君 敬受此書 以助聖德 於我比之則 怳若 甘受和白受采 吾今樂道 不勝欽歎故 論而言之 諭而 示之 明而察之 不失玄機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3328392"/>
            <a:ext cx="7924800" cy="2260848"/>
          </a:xfrm>
        </p:spPr>
        <p:txBody>
          <a:bodyPr/>
          <a:lstStyle/>
          <a:p>
            <a:r>
              <a:rPr lang="ko-KR" altLang="en-US" dirty="0" smtClean="0"/>
              <a:t>아</a:t>
            </a:r>
            <a:r>
              <a:rPr lang="en-US" altLang="ko-KR" dirty="0" smtClean="0"/>
              <a:t>! </a:t>
            </a:r>
            <a:r>
              <a:rPr lang="ko-KR" altLang="en-US" dirty="0" smtClean="0"/>
              <a:t>참으로 감탄할 일이로다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그대들의 도를 물음이 어찌 이같이 밝고 밝은가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비록 나의 졸렬한 글이 정밀한 뜻과 바른 종지에 미치지 못했을지라도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사람을 바르게 하고 그 몸을 닦고 그 재주를 기르고 그 마음을 바르게 함에 어찌 두 갈래 길이 있겠는가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무릇 천지의 무궁한 수와 도의 </a:t>
            </a:r>
            <a:r>
              <a:rPr lang="ko-KR" altLang="en-US" dirty="0" err="1" smtClean="0"/>
              <a:t>무극한</a:t>
            </a:r>
            <a:r>
              <a:rPr lang="ko-KR" altLang="en-US" dirty="0" smtClean="0"/>
              <a:t> 이치가 다 이 글에 실려 있으니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오직 그대들 은 공경히 이 글을 받으라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성스러운 덕을 돕기를 내게 비하면 황연히 단 것이 </a:t>
            </a:r>
            <a:r>
              <a:rPr lang="ko-KR" altLang="en-US" dirty="0" err="1" smtClean="0"/>
              <a:t>화청을</a:t>
            </a:r>
            <a:r>
              <a:rPr lang="ko-KR" altLang="en-US" dirty="0" smtClean="0"/>
              <a:t> 받고 흰 것이 채색을 받는 것 같으리니 내 지금 도를 즐거워하여 흠모하고 감탄함을 이기지 못하므로 논하여 말하고 </a:t>
            </a:r>
            <a:r>
              <a:rPr lang="ko-KR" altLang="en-US" dirty="0" err="1" smtClean="0"/>
              <a:t>효유하여</a:t>
            </a:r>
            <a:r>
              <a:rPr lang="ko-KR" altLang="en-US" dirty="0" smtClean="0"/>
              <a:t> 보이니 밝게 살피어 현기를 잃지 말지어다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062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7924800" cy="150304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1. </a:t>
            </a:r>
            <a:r>
              <a:rPr lang="zh-TW" altLang="en-US" smtClean="0"/>
              <a:t>夫天道者 如無形而有迹 地理者 如廣大而有方者也 故 天有九星 以應九州 地有八方 以應八卦而 有盈虛迭代之數 無動靜變易之理 陰陽相均 雖百千萬物 化出於其中 獨惟人 最靈者也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3544416"/>
            <a:ext cx="7924800" cy="1756792"/>
          </a:xfrm>
        </p:spPr>
        <p:txBody>
          <a:bodyPr/>
          <a:lstStyle/>
          <a:p>
            <a:r>
              <a:rPr lang="ko-KR" altLang="en-US" dirty="0" smtClean="0"/>
              <a:t>무릇 천도란 것은 형상이 없는 것 같으나 자취가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지리란 것은 넓은 것 같으나 방위가 있는 것이니라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 한울에는 구성이 있어 땅의 구주와 응하였고 땅에는 팔방이 있어 팔괘와 응하였으니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차고 비고 서로 갈아드는 수는 있으나 동하고 정하고 변하고 바뀌는 이치는 </a:t>
            </a:r>
            <a:r>
              <a:rPr lang="ko-KR" altLang="en-US" dirty="0" err="1" smtClean="0"/>
              <a:t>없느니라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음과 양이 서로 </a:t>
            </a:r>
            <a:r>
              <a:rPr lang="ko-KR" altLang="en-US" dirty="0" err="1" smtClean="0"/>
              <a:t>고루어</a:t>
            </a:r>
            <a:r>
              <a:rPr lang="ko-KR" altLang="en-US" dirty="0" smtClean="0"/>
              <a:t> 비록 </a:t>
            </a:r>
            <a:r>
              <a:rPr lang="ko-KR" altLang="en-US" dirty="0" err="1" smtClean="0"/>
              <a:t>백천만물이</a:t>
            </a:r>
            <a:r>
              <a:rPr lang="ko-KR" altLang="en-US" dirty="0" smtClean="0"/>
              <a:t> 그 속에서 화해 나지마는 오직 사람이 가장 신령한 것이니라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23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557808"/>
            <a:ext cx="7924800" cy="11430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2. </a:t>
            </a:r>
            <a:r>
              <a:rPr lang="zh-TW" altLang="en-US" smtClean="0"/>
              <a:t>故 定三才之理 出五行之數 五行者何也 天爲五行之綱 地爲五行之質 人爲五行之氣 天地人三才之數 於斯可見矣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248272"/>
            <a:ext cx="7924800" cy="1036712"/>
          </a:xfrm>
        </p:spPr>
        <p:txBody>
          <a:bodyPr/>
          <a:lstStyle/>
          <a:p>
            <a:r>
              <a:rPr lang="ko-KR" altLang="en-US" dirty="0" smtClean="0"/>
              <a:t>그러므로 삼재의 이치를 정하고 오행의 수를 내었으니 오행이란 것은 무엇인가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한울은 오행의 벼리가 되고 땅은 오행의 바탕이 되고 사람은 오행의 기운이 되었으니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천</a:t>
            </a:r>
            <a:r>
              <a:rPr lang="en-US" altLang="ko-KR" dirty="0" smtClean="0"/>
              <a:t>·</a:t>
            </a:r>
            <a:r>
              <a:rPr lang="ko-KR" altLang="en-US" dirty="0" smtClean="0"/>
              <a:t>지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인 삼재의 수를 여기에서 볼 수 있느니라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186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562670"/>
            <a:ext cx="7924800" cy="157018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dirty="0" smtClean="0"/>
              <a:t>3. </a:t>
            </a:r>
            <a:r>
              <a:rPr lang="zh-TW" altLang="en-US" dirty="0" smtClean="0"/>
              <a:t>四時盛衰 風露霜雪 不失其時 不變其序 如露蒼生 莫知其端 或云 天主之恩 或云化工之迹 然而以恩言之 惟爲不見之事 以工言之 亦爲難狀之言 何者 於古及今 其中未必者也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608312"/>
            <a:ext cx="7924800" cy="1900808"/>
          </a:xfrm>
        </p:spPr>
        <p:txBody>
          <a:bodyPr/>
          <a:lstStyle/>
          <a:p>
            <a:r>
              <a:rPr lang="ko-KR" altLang="en-US" dirty="0" smtClean="0"/>
              <a:t>사시성쇠와 풍로상설이 그 때를 잃지 아니하고 그 차례를 바꾸지 아니하되 여로창생은 그 까닭을 알지 못하여 어떤 이는 한울님의 은혜라 이르고 어떤 이는 조화의 자취라 이르나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그러나 은혜라고 말할지라도 오직 보지 못한 일이요 조화의 자취라 말할지라도 또한 형상하기 어려운 말이라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어찌하여 그런가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옛적부터 지금까지 그 이치를 바로 살피지 못한 것이니라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6703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764704"/>
            <a:ext cx="7924800" cy="200709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4. </a:t>
            </a:r>
            <a:r>
              <a:rPr lang="zh-TW" altLang="en-US" smtClean="0"/>
              <a:t>夫庚申之年 建巳之月 天下紛亂 民心淆薄 莫知所向之地 又有怪違之說 崩騰于世間 西洋之人 道成立德 及其造化 無事不成 功鬪干戈 無人在前 中國燒滅 豈可無脣亡之患耶 都緣無他 斯人 道稱西道 學稱天主 敎則聖敎 此非知天時而 受天命耶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3328392"/>
            <a:ext cx="7924800" cy="2116832"/>
          </a:xfrm>
        </p:spPr>
        <p:txBody>
          <a:bodyPr/>
          <a:lstStyle/>
          <a:p>
            <a:r>
              <a:rPr lang="ko-KR" altLang="en-US" dirty="0" smtClean="0"/>
              <a:t>경신년 사월에 천하가 분란하고 민심이 </a:t>
            </a:r>
            <a:r>
              <a:rPr lang="ko-KR" altLang="en-US" dirty="0" err="1" smtClean="0"/>
              <a:t>효박하여</a:t>
            </a:r>
            <a:r>
              <a:rPr lang="ko-KR" altLang="en-US" dirty="0" smtClean="0"/>
              <a:t> 어찌할 바를 알지 못할 즈음에 또한 괴상하고 어긋나는 말이 있어 세간에 떠들썩하되</a:t>
            </a:r>
            <a:r>
              <a:rPr lang="en-US" altLang="ko-KR" dirty="0" smtClean="0"/>
              <a:t>, </a:t>
            </a:r>
            <a:r>
              <a:rPr lang="ko-KR" altLang="en-US" dirty="0" smtClean="0"/>
              <a:t>「서양사람은 </a:t>
            </a:r>
            <a:r>
              <a:rPr lang="ko-KR" altLang="en-US" dirty="0" err="1" smtClean="0"/>
              <a:t>도성입덕하여</a:t>
            </a:r>
            <a:r>
              <a:rPr lang="ko-KR" altLang="en-US" dirty="0" smtClean="0"/>
              <a:t> 그 조화에 미치어 일을 이루지 못함이 없고 무기로 침공 함에 당할 사람이 없다 하니 중국이 소멸하면 어찌 가히 </a:t>
            </a:r>
            <a:r>
              <a:rPr lang="ko-KR" altLang="en-US" dirty="0" err="1" smtClean="0"/>
              <a:t>순망의</a:t>
            </a:r>
            <a:r>
              <a:rPr lang="ko-KR" altLang="en-US" dirty="0" smtClean="0"/>
              <a:t> 환이 없겠는가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 「도무지 다른 연고가 아니라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사람들은 도를 서도라 하고 학을 천주학이라 하고 교는 성교라 하니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이것이 천시를 알고 천명을 받은 것이 아니겠는가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21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557808"/>
            <a:ext cx="7924800" cy="11430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5. </a:t>
            </a:r>
            <a:r>
              <a:rPr lang="zh-TW" altLang="en-US" smtClean="0"/>
              <a:t>擧此一一不已故 吾亦悚然 只有恨生晩之際 身多戰寒 外有接靈之氣 內有降話之敎 視之不見 聽之不聞 心尙怪訝 修心正氣而問曰 何爲若然也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248272"/>
            <a:ext cx="7924800" cy="1612776"/>
          </a:xfrm>
        </p:spPr>
        <p:txBody>
          <a:bodyPr/>
          <a:lstStyle/>
          <a:p>
            <a:r>
              <a:rPr lang="ko-KR" altLang="en-US" dirty="0" smtClean="0"/>
              <a:t>이를 일일이 들어 말할 수 없으므로 내 또한 두렵게 여겨 다만 늦게 태어난 것을 한탄할 즈음에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몸이 몹시 떨리면서 밖으로 </a:t>
            </a:r>
            <a:r>
              <a:rPr lang="ko-KR" altLang="en-US" dirty="0" err="1" smtClean="0"/>
              <a:t>접령하는</a:t>
            </a:r>
            <a:r>
              <a:rPr lang="ko-KR" altLang="en-US" dirty="0" smtClean="0"/>
              <a:t> 기운이 있고 안으로 강화의 가르침이 있으되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보였는데 보이지 아니하고 들렸는데 들리지 아니하므로 마음이 오히려 이상해져서 수심정기하고 묻기를 「어찌하여 이렇습니까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605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701824"/>
            <a:ext cx="7924800" cy="11430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6. </a:t>
            </a:r>
            <a:r>
              <a:rPr lang="zh-TW" altLang="en-US" smtClean="0"/>
              <a:t>曰吾心卽汝心也 人何知之 知天地而無知鬼神 鬼神者吾也 及汝無窮無窮之道 修而煉 之 制其文敎人 正其法布德則 令汝長生 昭然于天下矣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464296"/>
            <a:ext cx="7924800" cy="1324744"/>
          </a:xfrm>
        </p:spPr>
        <p:txBody>
          <a:bodyPr/>
          <a:lstStyle/>
          <a:p>
            <a:r>
              <a:rPr lang="ko-KR" altLang="en-US" dirty="0" smtClean="0"/>
              <a:t>대답하시기를 「내 마음이 곧 네 마음이니라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사람이 어찌 이를 알리오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천지는 알아도 귀신은 모르니 귀신이라는 것도 나니라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너는 무궁 무궁한 도에 이르렀으니 닦고 단련하여 그 글을 지어 사람을 가르치고 그 법을 바르게 하여 덕을 펴면 너로 하여금 장생하여 천하에 빛나게 하리라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909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557808"/>
            <a:ext cx="7924800" cy="11430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dirty="0" smtClean="0"/>
              <a:t>7. </a:t>
            </a:r>
            <a:r>
              <a:rPr lang="zh-TW" altLang="en-US" dirty="0" smtClean="0"/>
              <a:t>吾亦幾至一歲 修而度之則 亦不無自然之理 故 一以作呪文 一以作降靈之法 一以作不 忘之詞 次第道法 猶爲二十一字而已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392288"/>
            <a:ext cx="7924800" cy="1108720"/>
          </a:xfrm>
        </p:spPr>
        <p:txBody>
          <a:bodyPr/>
          <a:lstStyle/>
          <a:p>
            <a:r>
              <a:rPr lang="ko-KR" altLang="en-US" dirty="0" smtClean="0"/>
              <a:t>내 또한 거의 한 해를 닦고 헤아려 본즉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또한 자연한 이치가 없지 아니하므로 한편으로 주문을 짓고 한편으로 강령의 법을 짓고 한편은 잊지 않는 글을 지으니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절차와 도법이 오직 이십일 자로 될 따름이니라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11232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34678"/>
            <a:ext cx="7924800" cy="157018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zh-TW" smtClean="0"/>
              <a:t>8. </a:t>
            </a:r>
            <a:r>
              <a:rPr lang="zh-TW" altLang="en-US" smtClean="0"/>
              <a:t>轉至辛酉 四方賢士 進我而問曰 今天靈降臨先生 何爲其然也 曰受其無往不復之理 曰然則何道以名之 曰天道也 曰與洋道無異者乎 曰洋學如斯而有異 如呪而無實 然而運則一 也 道則同也 理則非也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2824336"/>
            <a:ext cx="7924800" cy="1972816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신유년에 이르러 사방에서 어진 선비들이 나에게 와서 묻기를 「지금 </a:t>
            </a:r>
            <a:r>
              <a:rPr lang="ko-KR" altLang="en-US" dirty="0" err="1" smtClean="0"/>
              <a:t>천령이</a:t>
            </a:r>
            <a:r>
              <a:rPr lang="ko-KR" altLang="en-US" dirty="0" smtClean="0"/>
              <a:t> 선생님께 강림하였다 하니 어찌된 일입니까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「가고 돌아오지 아니함이 없는 이치를 받은 것이니라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」묻기를 「그러면 무슨 도라고 이름 합니까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「천도이니라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」묻기를 「양도와 다른 것이 없습니까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」대답하기를 「양학은 우리 도와 같은 듯하나 다름이 있고 비는 것 같으나 실지가 </a:t>
            </a:r>
            <a:r>
              <a:rPr lang="ko-KR" altLang="en-US" dirty="0" err="1" smtClean="0"/>
              <a:t>없느니라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운인 즉 하나요 도인 즉 같으나 이치인 즉 아니니라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」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48199049"/>
      </p:ext>
    </p:extLst>
  </p:cSld>
  <p:clrMapOvr>
    <a:masterClrMapping/>
  </p:clrMapOvr>
</p:sld>
</file>

<file path=ppt/theme/theme1.xml><?xml version="1.0" encoding="utf-8"?>
<a:theme xmlns:a="http://schemas.openxmlformats.org/drawingml/2006/main" name="수평선">
  <a:themeElements>
    <a:clrScheme name="수평선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수평선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수평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</TotalTime>
  <Words>2548</Words>
  <Application>Microsoft Office PowerPoint</Application>
  <PresentationFormat>화면 슬라이드 쇼(4:3)</PresentationFormat>
  <Paragraphs>37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수평선</vt:lpstr>
      <vt:lpstr>논학문</vt:lpstr>
      <vt:lpstr>1. 夫天道者 如無形而有迹 地理者 如廣大而有方者也 故 天有九星 以應九州 地有八方 以應八卦而 有盈虛迭代之數 無動靜變易之理 陰陽相均 雖百千萬物 化出於其中 獨惟人 最靈者也</vt:lpstr>
      <vt:lpstr>2. 故 定三才之理 出五行之數 五行者何也 天爲五行之綱 地爲五行之質 人爲五行之氣 天地人三才之數 於斯可見矣</vt:lpstr>
      <vt:lpstr>3. 四時盛衰 風露霜雪 不失其時 不變其序 如露蒼生 莫知其端 或云 天主之恩 或云化工之迹 然而以恩言之 惟爲不見之事 以工言之 亦爲難狀之言 何者 於古及今 其中未必者也</vt:lpstr>
      <vt:lpstr>4. 夫庚申之年 建巳之月 天下紛亂 民心淆薄 莫知所向之地 又有怪違之說 崩騰于世間 西洋之人 道成立德 及其造化 無事不成 功鬪干戈 無人在前 中國燒滅 豈可無脣亡之患耶 都緣無他 斯人 道稱西道 學稱天主 敎則聖敎 此非知天時而 受天命耶</vt:lpstr>
      <vt:lpstr>5. 擧此一一不已故 吾亦悚然 只有恨生晩之際 身多戰寒 外有接靈之氣 內有降話之敎 視之不見 聽之不聞 心尙怪訝 修心正氣而問曰 何爲若然也</vt:lpstr>
      <vt:lpstr>6. 曰吾心卽汝心也 人何知之 知天地而無知鬼神 鬼神者吾也 及汝無窮無窮之道 修而煉 之 制其文敎人 正其法布德則 令汝長生 昭然于天下矣</vt:lpstr>
      <vt:lpstr>7. 吾亦幾至一歲 修而度之則 亦不無自然之理 故 一以作呪文 一以作降靈之法 一以作不 忘之詞 次第道法 猶爲二十一字而已</vt:lpstr>
      <vt:lpstr>8. 轉至辛酉 四方賢士 進我而問曰 今天靈降臨先生 何爲其然也 曰受其無往不復之理 曰然則何道以名之 曰天道也 曰與洋道無異者乎 曰洋學如斯而有異 如呪而無實 然而運則一 也 道則同也 理則非也</vt:lpstr>
      <vt:lpstr>9. 曰何爲其然也 曰吾道無爲而化矣 守其心正其氣 率其性受其敎 化出於自然之中也 西人 言無次第 書無皂白而 頓無爲天主之端 只祝自爲身之謀 身無氣化之神 學無天主之敎 有形無迹 如思無呪 道近虛無 學非天主 豈可謂無異者乎</vt:lpstr>
      <vt:lpstr>10. 曰同道言之則 名其西學也 曰不然 吾亦生於東 受於東 道雖天道 學則東學 況地分東西 西何謂東 東何謂西 孔子生於魯 風於鄒 鄒魯之風 傳遺於斯世 吾道受於斯布於斯 豈可謂以西名之者乎</vt:lpstr>
      <vt:lpstr>11. 曰呪文之意何也 曰 至爲天主之字故 以呪言之 今文有古文有</vt:lpstr>
      <vt:lpstr>12. 曰降靈之文 何爲其然也 曰至者 極焉之爲至 氣者虛靈蒼蒼 無事不涉 無事不命 然而如形而難狀 如聞而難見 是亦渾元之一氣也 今至者 於斯入道 知其氣接者也 願爲者 請祝 之意也 大降者 氣化之願也</vt:lpstr>
      <vt:lpstr>13. 侍者 內有神靈 外有氣化 一世之人 各知不移者也 主者 稱其尊而與父母同事者也 造化者 無爲而化也 定者 合其德定其心也 永世者 人之平生也 不忘者 存想之意也 萬事者 數之多也 知者 知其道而受其知也故 明明其德 念念不忘則 至化至氣 至於至聖</vt:lpstr>
      <vt:lpstr>14. 曰天心卽人心則 何有善惡也 曰命其人 貴賤之殊 定其人 苦樂之理 然而君子之德 氣有正而心有定故 與天地合其德 小人之德 氣不正而心有移 故 與天地違其命 此非盛衰之理耶</vt:lpstr>
      <vt:lpstr>15. 曰一世之人 何不敬天主也 曰臨死號天 人之常情而命乃在天 天生萬民 古之聖人之所謂而 尙今彌留 然而 似然非然之間 未知詳然之故也</vt:lpstr>
      <vt:lpstr>16. 曰毁道者何也 曰猶或可也 曰何以可也 曰吾道今不聞古不聞之事 今不比古不比之法也 修者如虛而有實 聞者如實而有虛也</vt:lpstr>
      <vt:lpstr>17. 曰反道而歸者何也 曰斯人者不足擧論也 曰胡不擧論也 曰敬而遠之 曰前何心而後何 心 也 曰草上之風也 曰然則 何以降靈也 曰不擇善惡也 曰無害無德耶 曰堯舜之世 民皆 爲堯舜 斯世之運 與世同歸 有害有德 在於天主 不在於我也 一一究心則 害及其身 未詳知之 然而斯人享福 不可使聞於他人 非君之所問也 非我之所關也</vt:lpstr>
      <vt:lpstr>18. 嗚呼噫噫 諸君之問道 何若是明明也 雖我拙文 未及於精義正宗 然而矯其人 修其身 養其才 正其心 豈可有岐貳之端乎 凡天地無窮之數 道之無極之理 皆載此書 惟我諸君 敬受此書 以助聖德 於我比之則 怳若 甘受和白受采 吾今樂道 不勝欽歎故 論而言之 諭而 示之 明而察之 不失玄機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제목</dc:title>
  <dc:creator>Registered User</dc:creator>
  <cp:lastModifiedBy>Registered User</cp:lastModifiedBy>
  <cp:revision>5</cp:revision>
  <dcterms:created xsi:type="dcterms:W3CDTF">2018-09-12T08:52:05Z</dcterms:created>
  <dcterms:modified xsi:type="dcterms:W3CDTF">2018-09-12T09:13:36Z</dcterms:modified>
</cp:coreProperties>
</file>